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1"/>
  </p:notesMasterIdLst>
  <p:sldIdLst>
    <p:sldId id="256" r:id="rId2"/>
    <p:sldId id="276" r:id="rId3"/>
    <p:sldId id="258" r:id="rId4"/>
    <p:sldId id="277" r:id="rId5"/>
    <p:sldId id="294" r:id="rId6"/>
    <p:sldId id="279" r:id="rId7"/>
    <p:sldId id="289" r:id="rId8"/>
    <p:sldId id="273" r:id="rId9"/>
    <p:sldId id="274" r:id="rId10"/>
    <p:sldId id="264" r:id="rId11"/>
    <p:sldId id="265" r:id="rId12"/>
    <p:sldId id="267" r:id="rId13"/>
    <p:sldId id="307" r:id="rId14"/>
    <p:sldId id="303" r:id="rId15"/>
    <p:sldId id="301" r:id="rId16"/>
    <p:sldId id="302" r:id="rId17"/>
    <p:sldId id="293" r:id="rId18"/>
    <p:sldId id="304" r:id="rId19"/>
    <p:sldId id="269" r:id="rId20"/>
    <p:sldId id="285" r:id="rId21"/>
    <p:sldId id="305" r:id="rId22"/>
    <p:sldId id="286" r:id="rId23"/>
    <p:sldId id="291" r:id="rId24"/>
    <p:sldId id="278" r:id="rId25"/>
    <p:sldId id="260" r:id="rId26"/>
    <p:sldId id="283" r:id="rId27"/>
    <p:sldId id="284" r:id="rId28"/>
    <p:sldId id="300" r:id="rId29"/>
    <p:sldId id="280" r:id="rId30"/>
  </p:sldIdLst>
  <p:sldSz cx="12192000" cy="6858000"/>
  <p:notesSz cx="6858000" cy="12192000"/>
  <p:embeddedFontLst>
    <p:embeddedFont>
      <p:font typeface="Verdana" panose="020B060403050404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863"/>
    <a:srgbClr val="FFD9AD"/>
    <a:srgbClr val="036666"/>
    <a:srgbClr val="75BAB2"/>
    <a:srgbClr val="33524E"/>
    <a:srgbClr val="77DCD7"/>
    <a:srgbClr val="2F6A93"/>
    <a:srgbClr val="424242"/>
    <a:srgbClr val="323232"/>
    <a:srgbClr val="A4C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72"/>
  </p:normalViewPr>
  <p:slideViewPr>
    <p:cSldViewPr snapToGrid="0">
      <p:cViewPr varScale="1">
        <p:scale>
          <a:sx n="108" d="100"/>
          <a:sy n="108"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57D2C9-C02F-4F4C-9279-C7DF7D1C3045}"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72BE59F0-BD19-9649-AC40-29EBB03583A3}">
      <dgm:prSet custT="1"/>
      <dgm:spPr/>
      <dgm:t>
        <a:bodyPr/>
        <a:lstStyle/>
        <a:p>
          <a:r>
            <a:rPr lang="en-US" sz="2100">
              <a:latin typeface="Verdana" panose="020B0604030504040204" pitchFamily="34" charset="0"/>
              <a:ea typeface="Verdana" panose="020B0604030504040204" pitchFamily="34" charset="0"/>
              <a:cs typeface="Verdana" panose="020B0604030504040204" pitchFamily="34" charset="0"/>
            </a:rPr>
            <a:t>Per Capita Personal Income</a:t>
          </a:r>
        </a:p>
      </dgm:t>
    </dgm:pt>
    <dgm:pt modelId="{D086F0AF-7365-0949-93D9-07D8CFD252E2}" type="parTrans" cxnId="{6D207EC7-7C80-CF49-9D8E-C80490C81A7B}">
      <dgm:prSet/>
      <dgm:spPr/>
      <dgm:t>
        <a:bodyPr/>
        <a:lstStyle/>
        <a:p>
          <a:endParaRPr lang="en-US"/>
        </a:p>
      </dgm:t>
    </dgm:pt>
    <dgm:pt modelId="{2FD4DE5F-0FBA-204A-8B4B-6E10810E4744}" type="sibTrans" cxnId="{6D207EC7-7C80-CF49-9D8E-C80490C81A7B}">
      <dgm:prSet/>
      <dgm:spPr/>
      <dgm:t>
        <a:bodyPr/>
        <a:lstStyle/>
        <a:p>
          <a:endParaRPr lang="en-US"/>
        </a:p>
      </dgm:t>
    </dgm:pt>
    <dgm:pt modelId="{665235B9-A2C4-BD4A-A662-EBA61375F0FA}">
      <dgm:prSet custT="1"/>
      <dgm:spPr>
        <a:solidFill>
          <a:srgbClr val="036666"/>
        </a:solidFill>
      </dgm:spPr>
      <dgm:t>
        <a:bodyPr/>
        <a:lstStyle/>
        <a:p>
          <a:r>
            <a:rPr lang="en-US" sz="2800">
              <a:latin typeface="Verdana" panose="020B0604030504040204" pitchFamily="34" charset="0"/>
              <a:ea typeface="Verdana" panose="020B0604030504040204" pitchFamily="34" charset="0"/>
              <a:cs typeface="Verdana" panose="020B0604030504040204" pitchFamily="34" charset="0"/>
            </a:rPr>
            <a:t>Utilization Type</a:t>
          </a:r>
        </a:p>
      </dgm:t>
    </dgm:pt>
    <dgm:pt modelId="{C1514039-6ED7-4C41-BDC2-29305D2B3205}" type="parTrans" cxnId="{09639D44-DFF1-5B4B-B973-AACBEE53468E}">
      <dgm:prSet/>
      <dgm:spPr/>
      <dgm:t>
        <a:bodyPr/>
        <a:lstStyle/>
        <a:p>
          <a:endParaRPr lang="en-US"/>
        </a:p>
      </dgm:t>
    </dgm:pt>
    <dgm:pt modelId="{BCB74B08-52E4-484D-806E-F0B4E8299B14}" type="sibTrans" cxnId="{09639D44-DFF1-5B4B-B973-AACBEE53468E}">
      <dgm:prSet/>
      <dgm:spPr/>
      <dgm:t>
        <a:bodyPr/>
        <a:lstStyle/>
        <a:p>
          <a:endParaRPr lang="en-US"/>
        </a:p>
      </dgm:t>
    </dgm:pt>
    <dgm:pt modelId="{17A3D59E-67F2-8B48-B799-973A977378F6}">
      <dgm:prSet custT="1"/>
      <dgm:spPr/>
      <dgm:t>
        <a:bodyPr/>
        <a:lstStyle/>
        <a:p>
          <a:r>
            <a:rPr lang="en-US" sz="2200">
              <a:latin typeface="Verdana" panose="020B0604030504040204" pitchFamily="34" charset="0"/>
              <a:ea typeface="Verdana" panose="020B0604030504040204" pitchFamily="34" charset="0"/>
              <a:cs typeface="Verdana" panose="020B0604030504040204" pitchFamily="34" charset="0"/>
            </a:rPr>
            <a:t>Fee-For-Service Utilization</a:t>
          </a:r>
        </a:p>
      </dgm:t>
    </dgm:pt>
    <dgm:pt modelId="{7E5BD8A7-84D8-B843-86BA-A20CB70E4F17}" type="parTrans" cxnId="{1337BA45-26DD-AF46-B21B-B3A69DAF8A5B}">
      <dgm:prSet/>
      <dgm:spPr/>
      <dgm:t>
        <a:bodyPr/>
        <a:lstStyle/>
        <a:p>
          <a:endParaRPr lang="en-US"/>
        </a:p>
      </dgm:t>
    </dgm:pt>
    <dgm:pt modelId="{476177DD-4038-9041-BE66-9E0AFF964732}" type="sibTrans" cxnId="{1337BA45-26DD-AF46-B21B-B3A69DAF8A5B}">
      <dgm:prSet/>
      <dgm:spPr/>
      <dgm:t>
        <a:bodyPr/>
        <a:lstStyle/>
        <a:p>
          <a:endParaRPr lang="en-US"/>
        </a:p>
      </dgm:t>
    </dgm:pt>
    <dgm:pt modelId="{00BF4280-9E0E-F44D-B284-476E00F6286C}">
      <dgm:prSet custT="1"/>
      <dgm:spPr>
        <a:solidFill>
          <a:srgbClr val="036666"/>
        </a:solidFill>
      </dgm:spPr>
      <dgm:t>
        <a:bodyPr/>
        <a:lstStyle/>
        <a:p>
          <a:r>
            <a:rPr lang="en-US" sz="2800">
              <a:latin typeface="Verdana" panose="020B0604030504040204" pitchFamily="34" charset="0"/>
              <a:ea typeface="Verdana" panose="020B0604030504040204" pitchFamily="34" charset="0"/>
              <a:cs typeface="Verdana" panose="020B0604030504040204" pitchFamily="34" charset="0"/>
            </a:rPr>
            <a:t>Date/Time Info</a:t>
          </a:r>
        </a:p>
      </dgm:t>
    </dgm:pt>
    <dgm:pt modelId="{B6CB707E-7203-E340-BC24-ABFC39A3156E}" type="parTrans" cxnId="{D3D0F14E-EC7E-E44F-BFB8-E934EA70FA60}">
      <dgm:prSet/>
      <dgm:spPr/>
      <dgm:t>
        <a:bodyPr/>
        <a:lstStyle/>
        <a:p>
          <a:endParaRPr lang="en-US"/>
        </a:p>
      </dgm:t>
    </dgm:pt>
    <dgm:pt modelId="{40F47968-8934-D044-823B-A96821173941}" type="sibTrans" cxnId="{D3D0F14E-EC7E-E44F-BFB8-E934EA70FA60}">
      <dgm:prSet/>
      <dgm:spPr/>
      <dgm:t>
        <a:bodyPr/>
        <a:lstStyle/>
        <a:p>
          <a:endParaRPr lang="en-US"/>
        </a:p>
      </dgm:t>
    </dgm:pt>
    <dgm:pt modelId="{FCE7B4FE-4911-DF4D-98A3-D1C0E4BBA281}">
      <dgm:prSet custT="1"/>
      <dgm:spPr/>
      <dgm:t>
        <a:bodyPr/>
        <a:lstStyle/>
        <a:p>
          <a:r>
            <a:rPr lang="en-US" sz="2200">
              <a:latin typeface="Verdana" panose="020B0604030504040204" pitchFamily="34" charset="0"/>
              <a:ea typeface="Verdana" panose="020B0604030504040204" pitchFamily="34" charset="0"/>
              <a:cs typeface="Verdana" panose="020B0604030504040204" pitchFamily="34" charset="0"/>
            </a:rPr>
            <a:t>Year &amp; Quarter of Dataset</a:t>
          </a:r>
        </a:p>
      </dgm:t>
    </dgm:pt>
    <dgm:pt modelId="{9B53D2CD-E8ED-A64E-B816-97A78F4DD94A}" type="parTrans" cxnId="{1795F9B5-409D-9847-9BC1-70503D73EA78}">
      <dgm:prSet/>
      <dgm:spPr/>
      <dgm:t>
        <a:bodyPr/>
        <a:lstStyle/>
        <a:p>
          <a:endParaRPr lang="en-US"/>
        </a:p>
      </dgm:t>
    </dgm:pt>
    <dgm:pt modelId="{74CD3ED3-6CFA-D343-A5D6-065B82B23D43}" type="sibTrans" cxnId="{1795F9B5-409D-9847-9BC1-70503D73EA78}">
      <dgm:prSet/>
      <dgm:spPr/>
      <dgm:t>
        <a:bodyPr/>
        <a:lstStyle/>
        <a:p>
          <a:endParaRPr lang="en-US"/>
        </a:p>
      </dgm:t>
    </dgm:pt>
    <dgm:pt modelId="{F1A72A4E-24D5-0C40-8DFF-60BD9F0AA407}">
      <dgm:prSet custT="1"/>
      <dgm:spPr>
        <a:solidFill>
          <a:srgbClr val="036666"/>
        </a:solidFill>
      </dgm:spPr>
      <dgm:t>
        <a:bodyPr/>
        <a:lstStyle/>
        <a:p>
          <a:pPr rtl="0"/>
          <a:r>
            <a:rPr lang="en-US" sz="2800">
              <a:latin typeface="Verdana" panose="020B0604030504040204" pitchFamily="34" charset="0"/>
              <a:ea typeface="Verdana" panose="020B0604030504040204" pitchFamily="34" charset="0"/>
              <a:cs typeface="Verdana" panose="020B0604030504040204" pitchFamily="34" charset="0"/>
            </a:rPr>
            <a:t>Macro-Level State Indicators</a:t>
          </a:r>
        </a:p>
      </dgm:t>
    </dgm:pt>
    <dgm:pt modelId="{C86E2BD0-44CE-9341-9710-85E330A12B9D}" type="parTrans" cxnId="{8D460C5C-6ED5-0642-B723-2B5545B6E3DF}">
      <dgm:prSet/>
      <dgm:spPr/>
      <dgm:t>
        <a:bodyPr/>
        <a:lstStyle/>
        <a:p>
          <a:endParaRPr lang="en-US"/>
        </a:p>
      </dgm:t>
    </dgm:pt>
    <dgm:pt modelId="{A38ECCD8-E9F9-9F4F-95C1-2BB59F4D6777}" type="sibTrans" cxnId="{8D460C5C-6ED5-0642-B723-2B5545B6E3DF}">
      <dgm:prSet/>
      <dgm:spPr/>
      <dgm:t>
        <a:bodyPr/>
        <a:lstStyle/>
        <a:p>
          <a:endParaRPr lang="en-US"/>
        </a:p>
      </dgm:t>
    </dgm:pt>
    <dgm:pt modelId="{42229ED9-1C00-0E47-B171-22B0BD2D909F}">
      <dgm:prSet custT="1"/>
      <dgm:spPr/>
      <dgm:t>
        <a:bodyPr/>
        <a:lstStyle/>
        <a:p>
          <a:r>
            <a:rPr lang="en-US" sz="2200">
              <a:latin typeface="Verdana" panose="020B0604030504040204" pitchFamily="34" charset="0"/>
              <a:ea typeface="Verdana" panose="020B0604030504040204" pitchFamily="34" charset="0"/>
              <a:cs typeface="Verdana" panose="020B0604030504040204" pitchFamily="34" charset="0"/>
            </a:rPr>
            <a:t>Managed Care Organization Utilization</a:t>
          </a:r>
        </a:p>
      </dgm:t>
    </dgm:pt>
    <dgm:pt modelId="{7F8307E3-3716-8047-B7A8-22243E2D31ED}" type="parTrans" cxnId="{8D3A31ED-FD61-4A49-904E-257F792D617A}">
      <dgm:prSet/>
      <dgm:spPr/>
      <dgm:t>
        <a:bodyPr/>
        <a:lstStyle/>
        <a:p>
          <a:endParaRPr lang="en-US"/>
        </a:p>
      </dgm:t>
    </dgm:pt>
    <dgm:pt modelId="{273C8F9C-9182-8F48-9D44-DBC3DD4B5C75}" type="sibTrans" cxnId="{8D3A31ED-FD61-4A49-904E-257F792D617A}">
      <dgm:prSet/>
      <dgm:spPr/>
      <dgm:t>
        <a:bodyPr/>
        <a:lstStyle/>
        <a:p>
          <a:endParaRPr lang="en-US"/>
        </a:p>
      </dgm:t>
    </dgm:pt>
    <dgm:pt modelId="{6F140EFA-F4DD-344E-84FE-22CCF0AECA6E}">
      <dgm:prSet custT="1"/>
      <dgm:spPr/>
      <dgm:t>
        <a:bodyPr/>
        <a:lstStyle/>
        <a:p>
          <a:r>
            <a:rPr lang="en-US" sz="2100">
              <a:latin typeface="Verdana" panose="020B0604030504040204" pitchFamily="34" charset="0"/>
              <a:ea typeface="Verdana" panose="020B0604030504040204" pitchFamily="34" charset="0"/>
              <a:cs typeface="Verdana" panose="020B0604030504040204" pitchFamily="34" charset="0"/>
            </a:rPr>
            <a:t>% of Population below Poverty Line</a:t>
          </a:r>
        </a:p>
      </dgm:t>
    </dgm:pt>
    <dgm:pt modelId="{0FE8DDAF-5021-DA47-8E93-B7D83827EC77}" type="parTrans" cxnId="{315BAF00-2AE0-2248-8457-68636B729AEA}">
      <dgm:prSet/>
      <dgm:spPr/>
      <dgm:t>
        <a:bodyPr/>
        <a:lstStyle/>
        <a:p>
          <a:endParaRPr lang="en-US"/>
        </a:p>
      </dgm:t>
    </dgm:pt>
    <dgm:pt modelId="{6986051C-510C-AE4D-A36E-CA5EC4D17A18}" type="sibTrans" cxnId="{315BAF00-2AE0-2248-8457-68636B729AEA}">
      <dgm:prSet/>
      <dgm:spPr/>
      <dgm:t>
        <a:bodyPr/>
        <a:lstStyle/>
        <a:p>
          <a:endParaRPr lang="en-US"/>
        </a:p>
      </dgm:t>
    </dgm:pt>
    <dgm:pt modelId="{D90E5786-CDF9-804F-87AF-BF9036454529}">
      <dgm:prSet custT="1"/>
      <dgm:spPr/>
      <dgm:t>
        <a:bodyPr/>
        <a:lstStyle/>
        <a:p>
          <a:r>
            <a:rPr lang="en-US" sz="2100">
              <a:latin typeface="Verdana" panose="020B0604030504040204" pitchFamily="34" charset="0"/>
              <a:ea typeface="Verdana" panose="020B0604030504040204" pitchFamily="34" charset="0"/>
              <a:cs typeface="Verdana" panose="020B0604030504040204" pitchFamily="34" charset="0"/>
            </a:rPr>
            <a:t>Average Annual Temperature per State</a:t>
          </a:r>
        </a:p>
      </dgm:t>
    </dgm:pt>
    <dgm:pt modelId="{5B6ECA34-979E-F645-852B-CE5DCCABBD9B}" type="parTrans" cxnId="{21D08B67-C07C-E244-A6BF-94A5AB036167}">
      <dgm:prSet/>
      <dgm:spPr/>
      <dgm:t>
        <a:bodyPr/>
        <a:lstStyle/>
        <a:p>
          <a:endParaRPr lang="en-US"/>
        </a:p>
      </dgm:t>
    </dgm:pt>
    <dgm:pt modelId="{57E7286E-989D-1F4C-9F81-83F878322F36}" type="sibTrans" cxnId="{21D08B67-C07C-E244-A6BF-94A5AB036167}">
      <dgm:prSet/>
      <dgm:spPr/>
      <dgm:t>
        <a:bodyPr/>
        <a:lstStyle/>
        <a:p>
          <a:endParaRPr lang="en-US"/>
        </a:p>
      </dgm:t>
    </dgm:pt>
    <dgm:pt modelId="{8D35A3B9-19E6-C240-8ECF-BA5428949A10}">
      <dgm:prSet custT="1"/>
      <dgm:spPr/>
      <dgm:t>
        <a:bodyPr/>
        <a:lstStyle/>
        <a:p>
          <a:r>
            <a:rPr lang="en-US" sz="2100">
              <a:latin typeface="Verdana" panose="020B0604030504040204" pitchFamily="34" charset="0"/>
              <a:ea typeface="Verdana" panose="020B0604030504040204" pitchFamily="34" charset="0"/>
              <a:cs typeface="Verdana" panose="020B0604030504040204" pitchFamily="34" charset="0"/>
            </a:rPr>
            <a:t>State-level Real GDP</a:t>
          </a:r>
        </a:p>
      </dgm:t>
    </dgm:pt>
    <dgm:pt modelId="{29B9067B-7664-7549-B867-75E5AD2275A4}" type="parTrans" cxnId="{B9C7FF24-B747-9047-BA5A-8BF1CC4528E7}">
      <dgm:prSet/>
      <dgm:spPr/>
      <dgm:t>
        <a:bodyPr/>
        <a:lstStyle/>
        <a:p>
          <a:endParaRPr lang="en-US"/>
        </a:p>
      </dgm:t>
    </dgm:pt>
    <dgm:pt modelId="{63D62304-1FE0-4742-A6F1-ABC8F2DCCC9B}" type="sibTrans" cxnId="{B9C7FF24-B747-9047-BA5A-8BF1CC4528E7}">
      <dgm:prSet/>
      <dgm:spPr/>
      <dgm:t>
        <a:bodyPr/>
        <a:lstStyle/>
        <a:p>
          <a:endParaRPr lang="en-US"/>
        </a:p>
      </dgm:t>
    </dgm:pt>
    <dgm:pt modelId="{B97A648B-8B3E-5A4B-939C-E33FC53934F8}">
      <dgm:prSet custT="1"/>
      <dgm:spPr/>
      <dgm:t>
        <a:bodyPr/>
        <a:lstStyle/>
        <a:p>
          <a:r>
            <a:rPr lang="en-US" sz="2100">
              <a:latin typeface="Verdana" panose="020B0604030504040204" pitchFamily="34" charset="0"/>
              <a:ea typeface="Verdana" panose="020B0604030504040204" pitchFamily="34" charset="0"/>
              <a:cs typeface="Verdana" panose="020B0604030504040204" pitchFamily="34" charset="0"/>
            </a:rPr>
            <a:t>Total State Population</a:t>
          </a:r>
        </a:p>
      </dgm:t>
    </dgm:pt>
    <dgm:pt modelId="{0969B03F-0FB9-C34B-BF2B-46410E682FDF}" type="parTrans" cxnId="{A48CCEA8-1945-C748-9F30-363B6C365FB7}">
      <dgm:prSet/>
      <dgm:spPr/>
      <dgm:t>
        <a:bodyPr/>
        <a:lstStyle/>
        <a:p>
          <a:endParaRPr lang="en-US"/>
        </a:p>
      </dgm:t>
    </dgm:pt>
    <dgm:pt modelId="{25E141D6-839B-CB4F-B34C-C0C6DFEE49D2}" type="sibTrans" cxnId="{A48CCEA8-1945-C748-9F30-363B6C365FB7}">
      <dgm:prSet/>
      <dgm:spPr/>
      <dgm:t>
        <a:bodyPr/>
        <a:lstStyle/>
        <a:p>
          <a:endParaRPr lang="en-US"/>
        </a:p>
      </dgm:t>
    </dgm:pt>
    <dgm:pt modelId="{02E94D63-89B0-7445-B330-D3878F14A0F1}" type="pres">
      <dgm:prSet presAssocID="{BC57D2C9-C02F-4F4C-9279-C7DF7D1C3045}" presName="linear" presStyleCnt="0">
        <dgm:presLayoutVars>
          <dgm:animLvl val="lvl"/>
          <dgm:resizeHandles val="exact"/>
        </dgm:presLayoutVars>
      </dgm:prSet>
      <dgm:spPr/>
    </dgm:pt>
    <dgm:pt modelId="{FB452B5A-A7BA-1A43-9CC6-3D399798BA00}" type="pres">
      <dgm:prSet presAssocID="{00BF4280-9E0E-F44D-B284-476E00F6286C}" presName="parentText" presStyleLbl="node1" presStyleIdx="0" presStyleCnt="3">
        <dgm:presLayoutVars>
          <dgm:chMax val="0"/>
          <dgm:bulletEnabled val="1"/>
        </dgm:presLayoutVars>
      </dgm:prSet>
      <dgm:spPr/>
    </dgm:pt>
    <dgm:pt modelId="{52E4113D-4638-C941-A286-DBC8F649C0AA}" type="pres">
      <dgm:prSet presAssocID="{00BF4280-9E0E-F44D-B284-476E00F6286C}" presName="childText" presStyleLbl="revTx" presStyleIdx="0" presStyleCnt="3">
        <dgm:presLayoutVars>
          <dgm:bulletEnabled val="1"/>
        </dgm:presLayoutVars>
      </dgm:prSet>
      <dgm:spPr/>
    </dgm:pt>
    <dgm:pt modelId="{9F447AC2-8650-DE4B-8427-73BF8A4B4312}" type="pres">
      <dgm:prSet presAssocID="{665235B9-A2C4-BD4A-A662-EBA61375F0FA}" presName="parentText" presStyleLbl="node1" presStyleIdx="1" presStyleCnt="3">
        <dgm:presLayoutVars>
          <dgm:chMax val="0"/>
          <dgm:bulletEnabled val="1"/>
        </dgm:presLayoutVars>
      </dgm:prSet>
      <dgm:spPr/>
    </dgm:pt>
    <dgm:pt modelId="{9E788312-1A85-2840-90DF-C0AB9126EB04}" type="pres">
      <dgm:prSet presAssocID="{665235B9-A2C4-BD4A-A662-EBA61375F0FA}" presName="childText" presStyleLbl="revTx" presStyleIdx="1" presStyleCnt="3">
        <dgm:presLayoutVars>
          <dgm:bulletEnabled val="1"/>
        </dgm:presLayoutVars>
      </dgm:prSet>
      <dgm:spPr/>
    </dgm:pt>
    <dgm:pt modelId="{ABE752F7-EE3D-5844-A3DE-EEC887F78EBE}" type="pres">
      <dgm:prSet presAssocID="{F1A72A4E-24D5-0C40-8DFF-60BD9F0AA407}" presName="parentText" presStyleLbl="node1" presStyleIdx="2" presStyleCnt="3">
        <dgm:presLayoutVars>
          <dgm:chMax val="0"/>
          <dgm:bulletEnabled val="1"/>
        </dgm:presLayoutVars>
      </dgm:prSet>
      <dgm:spPr/>
    </dgm:pt>
    <dgm:pt modelId="{2B387F86-F42E-B046-BCA4-33AA2A8DF5F4}" type="pres">
      <dgm:prSet presAssocID="{F1A72A4E-24D5-0C40-8DFF-60BD9F0AA407}" presName="childText" presStyleLbl="revTx" presStyleIdx="2" presStyleCnt="3" custScaleY="92156">
        <dgm:presLayoutVars>
          <dgm:bulletEnabled val="1"/>
        </dgm:presLayoutVars>
      </dgm:prSet>
      <dgm:spPr/>
    </dgm:pt>
  </dgm:ptLst>
  <dgm:cxnLst>
    <dgm:cxn modelId="{315BAF00-2AE0-2248-8457-68636B729AEA}" srcId="{F1A72A4E-24D5-0C40-8DFF-60BD9F0AA407}" destId="{6F140EFA-F4DD-344E-84FE-22CCF0AECA6E}" srcOrd="1" destOrd="0" parTransId="{0FE8DDAF-5021-DA47-8E93-B7D83827EC77}" sibTransId="{6986051C-510C-AE4D-A36E-CA5EC4D17A18}"/>
    <dgm:cxn modelId="{45446B02-4542-B94D-A885-07F1E40DA902}" type="presOf" srcId="{FCE7B4FE-4911-DF4D-98A3-D1C0E4BBA281}" destId="{52E4113D-4638-C941-A286-DBC8F649C0AA}" srcOrd="0" destOrd="0" presId="urn:microsoft.com/office/officeart/2005/8/layout/vList2"/>
    <dgm:cxn modelId="{68E6A606-B5B9-1D46-96E0-D2C30E0E8A7A}" type="presOf" srcId="{B97A648B-8B3E-5A4B-939C-E33FC53934F8}" destId="{2B387F86-F42E-B046-BCA4-33AA2A8DF5F4}" srcOrd="0" destOrd="4" presId="urn:microsoft.com/office/officeart/2005/8/layout/vList2"/>
    <dgm:cxn modelId="{E4E46208-54EF-B645-8D94-B10FF27AC35B}" type="presOf" srcId="{17A3D59E-67F2-8B48-B799-973A977378F6}" destId="{9E788312-1A85-2840-90DF-C0AB9126EB04}" srcOrd="0" destOrd="0" presId="urn:microsoft.com/office/officeart/2005/8/layout/vList2"/>
    <dgm:cxn modelId="{57E5860B-F20D-3B49-A94C-1BB6CDFAE7C3}" type="presOf" srcId="{F1A72A4E-24D5-0C40-8DFF-60BD9F0AA407}" destId="{ABE752F7-EE3D-5844-A3DE-EEC887F78EBE}" srcOrd="0" destOrd="0" presId="urn:microsoft.com/office/officeart/2005/8/layout/vList2"/>
    <dgm:cxn modelId="{076AC91A-75EC-BD40-94E0-07B58DC41359}" type="presOf" srcId="{8D35A3B9-19E6-C240-8ECF-BA5428949A10}" destId="{2B387F86-F42E-B046-BCA4-33AA2A8DF5F4}" srcOrd="0" destOrd="3" presId="urn:microsoft.com/office/officeart/2005/8/layout/vList2"/>
    <dgm:cxn modelId="{B9C7FF24-B747-9047-BA5A-8BF1CC4528E7}" srcId="{F1A72A4E-24D5-0C40-8DFF-60BD9F0AA407}" destId="{8D35A3B9-19E6-C240-8ECF-BA5428949A10}" srcOrd="3" destOrd="0" parTransId="{29B9067B-7664-7549-B867-75E5AD2275A4}" sibTransId="{63D62304-1FE0-4742-A6F1-ABC8F2DCCC9B}"/>
    <dgm:cxn modelId="{3C1D8938-BA46-8442-976E-C000DAA3E600}" type="presOf" srcId="{665235B9-A2C4-BD4A-A662-EBA61375F0FA}" destId="{9F447AC2-8650-DE4B-8427-73BF8A4B4312}" srcOrd="0" destOrd="0" presId="urn:microsoft.com/office/officeart/2005/8/layout/vList2"/>
    <dgm:cxn modelId="{5B81E53E-16BE-5A4A-97A9-7F5FA80534D0}" type="presOf" srcId="{00BF4280-9E0E-F44D-B284-476E00F6286C}" destId="{FB452B5A-A7BA-1A43-9CC6-3D399798BA00}" srcOrd="0" destOrd="0" presId="urn:microsoft.com/office/officeart/2005/8/layout/vList2"/>
    <dgm:cxn modelId="{09639D44-DFF1-5B4B-B973-AACBEE53468E}" srcId="{BC57D2C9-C02F-4F4C-9279-C7DF7D1C3045}" destId="{665235B9-A2C4-BD4A-A662-EBA61375F0FA}" srcOrd="1" destOrd="0" parTransId="{C1514039-6ED7-4C41-BDC2-29305D2B3205}" sibTransId="{BCB74B08-52E4-484D-806E-F0B4E8299B14}"/>
    <dgm:cxn modelId="{1337BA45-26DD-AF46-B21B-B3A69DAF8A5B}" srcId="{665235B9-A2C4-BD4A-A662-EBA61375F0FA}" destId="{17A3D59E-67F2-8B48-B799-973A977378F6}" srcOrd="0" destOrd="0" parTransId="{7E5BD8A7-84D8-B843-86BA-A20CB70E4F17}" sibTransId="{476177DD-4038-9041-BE66-9E0AFF964732}"/>
    <dgm:cxn modelId="{D3D0F14E-EC7E-E44F-BFB8-E934EA70FA60}" srcId="{BC57D2C9-C02F-4F4C-9279-C7DF7D1C3045}" destId="{00BF4280-9E0E-F44D-B284-476E00F6286C}" srcOrd="0" destOrd="0" parTransId="{B6CB707E-7203-E340-BC24-ABFC39A3156E}" sibTransId="{40F47968-8934-D044-823B-A96821173941}"/>
    <dgm:cxn modelId="{8D460C5C-6ED5-0642-B723-2B5545B6E3DF}" srcId="{BC57D2C9-C02F-4F4C-9279-C7DF7D1C3045}" destId="{F1A72A4E-24D5-0C40-8DFF-60BD9F0AA407}" srcOrd="2" destOrd="0" parTransId="{C86E2BD0-44CE-9341-9710-85E330A12B9D}" sibTransId="{A38ECCD8-E9F9-9F4F-95C1-2BB59F4D6777}"/>
    <dgm:cxn modelId="{32AEFE63-4242-7840-904D-0F953CF900D0}" type="presOf" srcId="{BC57D2C9-C02F-4F4C-9279-C7DF7D1C3045}" destId="{02E94D63-89B0-7445-B330-D3878F14A0F1}" srcOrd="0" destOrd="0" presId="urn:microsoft.com/office/officeart/2005/8/layout/vList2"/>
    <dgm:cxn modelId="{21D08B67-C07C-E244-A6BF-94A5AB036167}" srcId="{F1A72A4E-24D5-0C40-8DFF-60BD9F0AA407}" destId="{D90E5786-CDF9-804F-87AF-BF9036454529}" srcOrd="2" destOrd="0" parTransId="{5B6ECA34-979E-F645-852B-CE5DCCABBD9B}" sibTransId="{57E7286E-989D-1F4C-9F81-83F878322F36}"/>
    <dgm:cxn modelId="{58493775-10DE-BF41-B206-A029D2B02E20}" type="presOf" srcId="{72BE59F0-BD19-9649-AC40-29EBB03583A3}" destId="{2B387F86-F42E-B046-BCA4-33AA2A8DF5F4}" srcOrd="0" destOrd="0" presId="urn:microsoft.com/office/officeart/2005/8/layout/vList2"/>
    <dgm:cxn modelId="{A48CCEA8-1945-C748-9F30-363B6C365FB7}" srcId="{F1A72A4E-24D5-0C40-8DFF-60BD9F0AA407}" destId="{B97A648B-8B3E-5A4B-939C-E33FC53934F8}" srcOrd="4" destOrd="0" parTransId="{0969B03F-0FB9-C34B-BF2B-46410E682FDF}" sibTransId="{25E141D6-839B-CB4F-B34C-C0C6DFEE49D2}"/>
    <dgm:cxn modelId="{1795F9B5-409D-9847-9BC1-70503D73EA78}" srcId="{00BF4280-9E0E-F44D-B284-476E00F6286C}" destId="{FCE7B4FE-4911-DF4D-98A3-D1C0E4BBA281}" srcOrd="0" destOrd="0" parTransId="{9B53D2CD-E8ED-A64E-B816-97A78F4DD94A}" sibTransId="{74CD3ED3-6CFA-D343-A5D6-065B82B23D43}"/>
    <dgm:cxn modelId="{2D26B9C0-B403-2A4A-8178-60E603B2DD34}" type="presOf" srcId="{D90E5786-CDF9-804F-87AF-BF9036454529}" destId="{2B387F86-F42E-B046-BCA4-33AA2A8DF5F4}" srcOrd="0" destOrd="2" presId="urn:microsoft.com/office/officeart/2005/8/layout/vList2"/>
    <dgm:cxn modelId="{6D207EC7-7C80-CF49-9D8E-C80490C81A7B}" srcId="{F1A72A4E-24D5-0C40-8DFF-60BD9F0AA407}" destId="{72BE59F0-BD19-9649-AC40-29EBB03583A3}" srcOrd="0" destOrd="0" parTransId="{D086F0AF-7365-0949-93D9-07D8CFD252E2}" sibTransId="{2FD4DE5F-0FBA-204A-8B4B-6E10810E4744}"/>
    <dgm:cxn modelId="{B1A992E5-DF3C-2B4F-B2F6-6F1EAB5CFB07}" type="presOf" srcId="{42229ED9-1C00-0E47-B171-22B0BD2D909F}" destId="{9E788312-1A85-2840-90DF-C0AB9126EB04}" srcOrd="0" destOrd="1" presId="urn:microsoft.com/office/officeart/2005/8/layout/vList2"/>
    <dgm:cxn modelId="{8D3A31ED-FD61-4A49-904E-257F792D617A}" srcId="{665235B9-A2C4-BD4A-A662-EBA61375F0FA}" destId="{42229ED9-1C00-0E47-B171-22B0BD2D909F}" srcOrd="1" destOrd="0" parTransId="{7F8307E3-3716-8047-B7A8-22243E2D31ED}" sibTransId="{273C8F9C-9182-8F48-9D44-DBC3DD4B5C75}"/>
    <dgm:cxn modelId="{421338FD-3D2C-8545-B84C-6D9CFE840A7A}" type="presOf" srcId="{6F140EFA-F4DD-344E-84FE-22CCF0AECA6E}" destId="{2B387F86-F42E-B046-BCA4-33AA2A8DF5F4}" srcOrd="0" destOrd="1" presId="urn:microsoft.com/office/officeart/2005/8/layout/vList2"/>
    <dgm:cxn modelId="{4DBF696C-619F-D945-A966-34D43EA58B74}" type="presParOf" srcId="{02E94D63-89B0-7445-B330-D3878F14A0F1}" destId="{FB452B5A-A7BA-1A43-9CC6-3D399798BA00}" srcOrd="0" destOrd="0" presId="urn:microsoft.com/office/officeart/2005/8/layout/vList2"/>
    <dgm:cxn modelId="{15ADFB96-703F-254D-BED5-4D3DBB9C41FD}" type="presParOf" srcId="{02E94D63-89B0-7445-B330-D3878F14A0F1}" destId="{52E4113D-4638-C941-A286-DBC8F649C0AA}" srcOrd="1" destOrd="0" presId="urn:microsoft.com/office/officeart/2005/8/layout/vList2"/>
    <dgm:cxn modelId="{68F9725C-A7BD-F745-8B10-A2A4C571EBA4}" type="presParOf" srcId="{02E94D63-89B0-7445-B330-D3878F14A0F1}" destId="{9F447AC2-8650-DE4B-8427-73BF8A4B4312}" srcOrd="2" destOrd="0" presId="urn:microsoft.com/office/officeart/2005/8/layout/vList2"/>
    <dgm:cxn modelId="{B2D07ABA-8B0F-F842-98C9-1CC8DC39B495}" type="presParOf" srcId="{02E94D63-89B0-7445-B330-D3878F14A0F1}" destId="{9E788312-1A85-2840-90DF-C0AB9126EB04}" srcOrd="3" destOrd="0" presId="urn:microsoft.com/office/officeart/2005/8/layout/vList2"/>
    <dgm:cxn modelId="{3FD0CB64-33D3-5645-92FE-61642BF33777}" type="presParOf" srcId="{02E94D63-89B0-7445-B330-D3878F14A0F1}" destId="{ABE752F7-EE3D-5844-A3DE-EEC887F78EBE}" srcOrd="4" destOrd="0" presId="urn:microsoft.com/office/officeart/2005/8/layout/vList2"/>
    <dgm:cxn modelId="{C3AF7073-F12F-CF4D-BAAB-621F43D2B97F}" type="presParOf" srcId="{02E94D63-89B0-7445-B330-D3878F14A0F1}" destId="{2B387F86-F42E-B046-BCA4-33AA2A8DF5F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57D2C9-C02F-4F4C-9279-C7DF7D1C3045}"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CCBA2E7C-AA16-CF4B-98AA-BE2D10F3AC7C}">
      <dgm:prSet phldrT="[Text]"/>
      <dgm:spPr>
        <a:solidFill>
          <a:srgbClr val="036666"/>
        </a:solidFill>
      </dgm:spPr>
      <dgm:t>
        <a:bodyPr/>
        <a:lstStyle/>
        <a:p>
          <a:pPr rtl="0"/>
          <a:r>
            <a:rPr lang="en-US">
              <a:latin typeface="Verdana" panose="020B0604030504040204" pitchFamily="34" charset="0"/>
              <a:ea typeface="Verdana" panose="020B0604030504040204" pitchFamily="34" charset="0"/>
              <a:cs typeface="Verdana" panose="020B0604030504040204" pitchFamily="34" charset="0"/>
            </a:rPr>
            <a:t>Identifiers &amp; Keys</a:t>
          </a:r>
        </a:p>
      </dgm:t>
    </dgm:pt>
    <dgm:pt modelId="{817F806C-AE64-C546-A637-17C84E315E6C}" type="parTrans" cxnId="{30772DA9-FD3F-8747-A048-E7A25FD7C867}">
      <dgm:prSet/>
      <dgm:spPr/>
      <dgm:t>
        <a:bodyPr/>
        <a:lstStyle/>
        <a:p>
          <a:endParaRPr lang="en-US"/>
        </a:p>
      </dgm:t>
    </dgm:pt>
    <dgm:pt modelId="{6FE781D8-8B50-F94D-942D-262D353B9E85}" type="sibTrans" cxnId="{30772DA9-FD3F-8747-A048-E7A25FD7C867}">
      <dgm:prSet/>
      <dgm:spPr/>
      <dgm:t>
        <a:bodyPr/>
        <a:lstStyle/>
        <a:p>
          <a:endParaRPr lang="en-US"/>
        </a:p>
      </dgm:t>
    </dgm:pt>
    <dgm:pt modelId="{AE35A7E7-90E2-4C43-8CEA-54D57DCF96C9}">
      <dgm:prSet phldrT="[Text]"/>
      <dgm:spPr/>
      <dgm:t>
        <a:bodyPr/>
        <a:lstStyle/>
        <a:p>
          <a:r>
            <a:rPr lang="en-US">
              <a:latin typeface="Verdana" panose="020B0604030504040204" pitchFamily="34" charset="0"/>
              <a:ea typeface="Verdana" panose="020B0604030504040204" pitchFamily="34" charset="0"/>
              <a:cs typeface="Verdana" panose="020B0604030504040204" pitchFamily="34" charset="0"/>
            </a:rPr>
            <a:t>Product Name </a:t>
          </a:r>
        </a:p>
      </dgm:t>
    </dgm:pt>
    <dgm:pt modelId="{3D468DCF-9427-4546-BE01-78022027781F}" type="parTrans" cxnId="{3FD57844-89C2-0F49-B4AA-988B659D505D}">
      <dgm:prSet/>
      <dgm:spPr/>
      <dgm:t>
        <a:bodyPr/>
        <a:lstStyle/>
        <a:p>
          <a:endParaRPr lang="en-US"/>
        </a:p>
      </dgm:t>
    </dgm:pt>
    <dgm:pt modelId="{6F82324A-E770-BB44-A599-67F9298F0734}" type="sibTrans" cxnId="{3FD57844-89C2-0F49-B4AA-988B659D505D}">
      <dgm:prSet/>
      <dgm:spPr/>
      <dgm:t>
        <a:bodyPr/>
        <a:lstStyle/>
        <a:p>
          <a:endParaRPr lang="en-US"/>
        </a:p>
      </dgm:t>
    </dgm:pt>
    <dgm:pt modelId="{934F5171-B87D-2F47-B4D0-8883EB2EADA2}">
      <dgm:prSet phldrT="[Text]"/>
      <dgm:spPr>
        <a:solidFill>
          <a:srgbClr val="036666"/>
        </a:solidFill>
      </dgm:spPr>
      <dgm:t>
        <a:bodyPr/>
        <a:lstStyle/>
        <a:p>
          <a:pPr rtl="0"/>
          <a:r>
            <a:rPr lang="en-US">
              <a:latin typeface="Verdana" panose="020B0604030504040204" pitchFamily="34" charset="0"/>
              <a:ea typeface="Verdana" panose="020B0604030504040204" pitchFamily="34" charset="0"/>
              <a:cs typeface="Verdana" panose="020B0604030504040204" pitchFamily="34" charset="0"/>
            </a:rPr>
            <a:t>Drug Details</a:t>
          </a:r>
        </a:p>
      </dgm:t>
    </dgm:pt>
    <dgm:pt modelId="{48A9EED7-502D-C64C-A7E1-0E06B1F39EF5}" type="parTrans" cxnId="{187B2780-4907-8C49-8E71-6A413C394851}">
      <dgm:prSet/>
      <dgm:spPr/>
      <dgm:t>
        <a:bodyPr/>
        <a:lstStyle/>
        <a:p>
          <a:endParaRPr lang="en-US"/>
        </a:p>
      </dgm:t>
    </dgm:pt>
    <dgm:pt modelId="{7BAD5A07-D18D-2348-952C-A6E9C9EFB870}" type="sibTrans" cxnId="{187B2780-4907-8C49-8E71-6A413C394851}">
      <dgm:prSet/>
      <dgm:spPr/>
      <dgm:t>
        <a:bodyPr/>
        <a:lstStyle/>
        <a:p>
          <a:endParaRPr lang="en-US"/>
        </a:p>
      </dgm:t>
    </dgm:pt>
    <dgm:pt modelId="{805696AD-6385-A54F-8B90-F5DEF2782B2A}">
      <dgm:prSet phldrT="[Text]"/>
      <dgm:spPr/>
      <dgm:t>
        <a:bodyPr/>
        <a:lstStyle/>
        <a:p>
          <a:r>
            <a:rPr lang="en-US">
              <a:latin typeface="Verdana" panose="020B0604030504040204" pitchFamily="34" charset="0"/>
              <a:ea typeface="Verdana" panose="020B0604030504040204" pitchFamily="34" charset="0"/>
              <a:cs typeface="Verdana" panose="020B0604030504040204" pitchFamily="34" charset="0"/>
            </a:rPr>
            <a:t>Units of Drug Reimbursed (# of tablet, patches, vials, etc.)</a:t>
          </a:r>
        </a:p>
      </dgm:t>
    </dgm:pt>
    <dgm:pt modelId="{E502D66D-DD46-EA4C-BE7C-9CE228008CF5}" type="parTrans" cxnId="{E2B2F7F3-F993-E044-A0C6-76D2AEBDD3E5}">
      <dgm:prSet/>
      <dgm:spPr/>
      <dgm:t>
        <a:bodyPr/>
        <a:lstStyle/>
        <a:p>
          <a:endParaRPr lang="en-US"/>
        </a:p>
      </dgm:t>
    </dgm:pt>
    <dgm:pt modelId="{3F5F575B-2656-BD4D-B825-4A62C6516CE7}" type="sibTrans" cxnId="{E2B2F7F3-F993-E044-A0C6-76D2AEBDD3E5}">
      <dgm:prSet/>
      <dgm:spPr/>
      <dgm:t>
        <a:bodyPr/>
        <a:lstStyle/>
        <a:p>
          <a:endParaRPr lang="en-US"/>
        </a:p>
      </dgm:t>
    </dgm:pt>
    <dgm:pt modelId="{7DBF0933-96A5-BE4C-BBD4-66DB96879695}">
      <dgm:prSet/>
      <dgm:spPr/>
      <dgm:t>
        <a:bodyPr/>
        <a:lstStyle/>
        <a:p>
          <a:r>
            <a:rPr lang="en-US">
              <a:latin typeface="Verdana" panose="020B0604030504040204" pitchFamily="34" charset="0"/>
              <a:ea typeface="Verdana" panose="020B0604030504040204" pitchFamily="34" charset="0"/>
              <a:cs typeface="Verdana" panose="020B0604030504040204" pitchFamily="34" charset="0"/>
            </a:rPr>
            <a:t># of Prescriptions Reimbursed</a:t>
          </a:r>
        </a:p>
      </dgm:t>
    </dgm:pt>
    <dgm:pt modelId="{18C5B29A-4322-A248-922D-2C4CCD96F4D5}" type="parTrans" cxnId="{D29AF38C-25EC-C149-8E45-1BF159FCDC29}">
      <dgm:prSet/>
      <dgm:spPr/>
      <dgm:t>
        <a:bodyPr/>
        <a:lstStyle/>
        <a:p>
          <a:endParaRPr lang="en-US"/>
        </a:p>
      </dgm:t>
    </dgm:pt>
    <dgm:pt modelId="{EC339559-1AFA-0343-8378-E75D3CB380A3}" type="sibTrans" cxnId="{D29AF38C-25EC-C149-8E45-1BF159FCDC29}">
      <dgm:prSet/>
      <dgm:spPr/>
      <dgm:t>
        <a:bodyPr/>
        <a:lstStyle/>
        <a:p>
          <a:endParaRPr lang="en-US"/>
        </a:p>
      </dgm:t>
    </dgm:pt>
    <dgm:pt modelId="{E804818F-9397-8D45-B454-125E0FAF1677}">
      <dgm:prSet/>
      <dgm:spPr/>
      <dgm:t>
        <a:bodyPr/>
        <a:lstStyle/>
        <a:p>
          <a:r>
            <a:rPr lang="en-US">
              <a:latin typeface="Verdana" panose="020B0604030504040204" pitchFamily="34" charset="0"/>
              <a:ea typeface="Verdana" panose="020B0604030504040204" pitchFamily="34" charset="0"/>
              <a:cs typeface="Verdana" panose="020B0604030504040204" pitchFamily="34" charset="0"/>
            </a:rPr>
            <a:t>Manufacturer/ Distributor of Drug</a:t>
          </a:r>
        </a:p>
      </dgm:t>
    </dgm:pt>
    <dgm:pt modelId="{DD0D1B3E-D069-E744-A16C-6B67A2C00ADE}" type="parTrans" cxnId="{4EF59B0A-AEDF-9944-B07B-3629C241FC86}">
      <dgm:prSet/>
      <dgm:spPr/>
      <dgm:t>
        <a:bodyPr/>
        <a:lstStyle/>
        <a:p>
          <a:endParaRPr lang="en-US"/>
        </a:p>
      </dgm:t>
    </dgm:pt>
    <dgm:pt modelId="{A40D82F7-CB64-DA4D-9621-1C5544EBCDC1}" type="sibTrans" cxnId="{4EF59B0A-AEDF-9944-B07B-3629C241FC86}">
      <dgm:prSet/>
      <dgm:spPr/>
      <dgm:t>
        <a:bodyPr/>
        <a:lstStyle/>
        <a:p>
          <a:endParaRPr lang="en-US"/>
        </a:p>
      </dgm:t>
    </dgm:pt>
    <dgm:pt modelId="{6F748E32-929B-CA46-B812-17506E5B4995}">
      <dgm:prSet/>
      <dgm:spPr/>
      <dgm:t>
        <a:bodyPr/>
        <a:lstStyle/>
        <a:p>
          <a:r>
            <a:rPr lang="en-US">
              <a:latin typeface="Verdana" panose="020B0604030504040204" pitchFamily="34" charset="0"/>
              <a:ea typeface="Verdana" panose="020B0604030504040204" pitchFamily="34" charset="0"/>
              <a:cs typeface="Verdana" panose="020B0604030504040204" pitchFamily="34" charset="0"/>
            </a:rPr>
            <a:t>Total Amount Reimbursed</a:t>
          </a:r>
        </a:p>
      </dgm:t>
    </dgm:pt>
    <dgm:pt modelId="{1EE066CF-466A-5C47-BD7B-46768447C682}" type="parTrans" cxnId="{6C6EB518-AECC-AC49-AAC0-ABA679A18240}">
      <dgm:prSet/>
      <dgm:spPr/>
      <dgm:t>
        <a:bodyPr/>
        <a:lstStyle/>
        <a:p>
          <a:endParaRPr lang="en-US"/>
        </a:p>
      </dgm:t>
    </dgm:pt>
    <dgm:pt modelId="{E11B28C3-FAF0-6245-A8D9-3769E3DF32A8}" type="sibTrans" cxnId="{6C6EB518-AECC-AC49-AAC0-ABA679A18240}">
      <dgm:prSet/>
      <dgm:spPr/>
      <dgm:t>
        <a:bodyPr/>
        <a:lstStyle/>
        <a:p>
          <a:endParaRPr lang="en-US"/>
        </a:p>
      </dgm:t>
    </dgm:pt>
    <dgm:pt modelId="{F1A72A4E-24D5-0C40-8DFF-60BD9F0AA407}">
      <dgm:prSet/>
      <dgm:spPr/>
      <dgm:t>
        <a:bodyPr/>
        <a:lstStyle/>
        <a:p>
          <a:r>
            <a:rPr lang="en-US">
              <a:latin typeface="Verdana" panose="020B0604030504040204" pitchFamily="34" charset="0"/>
              <a:ea typeface="Verdana" panose="020B0604030504040204" pitchFamily="34" charset="0"/>
              <a:cs typeface="Verdana" panose="020B0604030504040204" pitchFamily="34" charset="0"/>
            </a:rPr>
            <a:t>Medicaid &amp; Non-Medicaid Amount Reimbursed</a:t>
          </a:r>
        </a:p>
      </dgm:t>
    </dgm:pt>
    <dgm:pt modelId="{C86E2BD0-44CE-9341-9710-85E330A12B9D}" type="parTrans" cxnId="{8D460C5C-6ED5-0642-B723-2B5545B6E3DF}">
      <dgm:prSet/>
      <dgm:spPr/>
      <dgm:t>
        <a:bodyPr/>
        <a:lstStyle/>
        <a:p>
          <a:endParaRPr lang="en-US"/>
        </a:p>
      </dgm:t>
    </dgm:pt>
    <dgm:pt modelId="{A38ECCD8-E9F9-9F4F-95C1-2BB59F4D6777}" type="sibTrans" cxnId="{8D460C5C-6ED5-0642-B723-2B5545B6E3DF}">
      <dgm:prSet/>
      <dgm:spPr/>
      <dgm:t>
        <a:bodyPr/>
        <a:lstStyle/>
        <a:p>
          <a:endParaRPr lang="en-US"/>
        </a:p>
      </dgm:t>
    </dgm:pt>
    <dgm:pt modelId="{FA0FE466-435E-A149-BDBA-0255C2F441AD}">
      <dgm:prSet/>
      <dgm:spPr/>
      <dgm:t>
        <a:bodyPr/>
        <a:lstStyle/>
        <a:p>
          <a:pPr rtl="0"/>
          <a:r>
            <a:rPr lang="en-US">
              <a:latin typeface="Verdana" panose="020B0604030504040204" pitchFamily="34" charset="0"/>
              <a:ea typeface="Verdana" panose="020B0604030504040204" pitchFamily="34" charset="0"/>
              <a:cs typeface="Verdana" panose="020B0604030504040204" pitchFamily="34" charset="0"/>
            </a:rPr>
            <a:t>Product Code</a:t>
          </a:r>
        </a:p>
      </dgm:t>
    </dgm:pt>
    <dgm:pt modelId="{BCA74552-29C0-CD41-A1CF-41FF2F86779B}" type="parTrans" cxnId="{38C7B151-039B-3F48-B1D4-691B5AF2181C}">
      <dgm:prSet/>
      <dgm:spPr/>
      <dgm:t>
        <a:bodyPr/>
        <a:lstStyle/>
        <a:p>
          <a:endParaRPr lang="en-US"/>
        </a:p>
      </dgm:t>
    </dgm:pt>
    <dgm:pt modelId="{AF4A0C60-1BEF-464F-B65B-188160A847A4}" type="sibTrans" cxnId="{38C7B151-039B-3F48-B1D4-691B5AF2181C}">
      <dgm:prSet/>
      <dgm:spPr/>
      <dgm:t>
        <a:bodyPr/>
        <a:lstStyle/>
        <a:p>
          <a:endParaRPr lang="en-US"/>
        </a:p>
      </dgm:t>
    </dgm:pt>
    <dgm:pt modelId="{741C0AB0-8E60-3343-84AA-466ECD8E71C8}">
      <dgm:prSet/>
      <dgm:spPr/>
      <dgm:t>
        <a:bodyPr/>
        <a:lstStyle/>
        <a:p>
          <a:pPr rtl="0"/>
          <a:r>
            <a:rPr lang="en-US">
              <a:latin typeface="Verdana" panose="020B0604030504040204" pitchFamily="34" charset="0"/>
              <a:ea typeface="Verdana" panose="020B0604030504040204" pitchFamily="34" charset="0"/>
              <a:cs typeface="Verdana" panose="020B0604030504040204" pitchFamily="34" charset="0"/>
            </a:rPr>
            <a:t>Package Size</a:t>
          </a:r>
        </a:p>
      </dgm:t>
    </dgm:pt>
    <dgm:pt modelId="{C9AFBF13-9182-2447-88AB-1F002CAE45F3}" type="parTrans" cxnId="{19F8F8DA-1219-D248-A8A8-2A2A9D8F913B}">
      <dgm:prSet/>
      <dgm:spPr/>
      <dgm:t>
        <a:bodyPr/>
        <a:lstStyle/>
        <a:p>
          <a:endParaRPr lang="en-US"/>
        </a:p>
      </dgm:t>
    </dgm:pt>
    <dgm:pt modelId="{E824C476-07FC-5F4A-B647-9EBEBBCD81BD}" type="sibTrans" cxnId="{19F8F8DA-1219-D248-A8A8-2A2A9D8F913B}">
      <dgm:prSet/>
      <dgm:spPr/>
      <dgm:t>
        <a:bodyPr/>
        <a:lstStyle/>
        <a:p>
          <a:endParaRPr lang="en-US"/>
        </a:p>
      </dgm:t>
    </dgm:pt>
    <dgm:pt modelId="{F64EBA16-2C90-BF4C-9D89-0515AE56846C}">
      <dgm:prSet/>
      <dgm:spPr/>
      <dgm:t>
        <a:bodyPr/>
        <a:lstStyle/>
        <a:p>
          <a:pPr rtl="0"/>
          <a:r>
            <a:rPr lang="en-US">
              <a:latin typeface="Verdana" panose="020B0604030504040204" pitchFamily="34" charset="0"/>
              <a:ea typeface="Verdana" panose="020B0604030504040204" pitchFamily="34" charset="0"/>
              <a:cs typeface="Verdana" panose="020B0604030504040204" pitchFamily="34" charset="0"/>
            </a:rPr>
            <a:t>NDC</a:t>
          </a:r>
        </a:p>
      </dgm:t>
    </dgm:pt>
    <dgm:pt modelId="{B6BEBC29-BEDE-1548-98AD-F0FC24982AF0}" type="parTrans" cxnId="{8282F51A-C275-8442-AE16-DC4D3102A9C2}">
      <dgm:prSet/>
      <dgm:spPr/>
      <dgm:t>
        <a:bodyPr/>
        <a:lstStyle/>
        <a:p>
          <a:endParaRPr lang="en-US"/>
        </a:p>
      </dgm:t>
    </dgm:pt>
    <dgm:pt modelId="{BBC067FA-E01B-A745-9E98-F284D474CB89}" type="sibTrans" cxnId="{8282F51A-C275-8442-AE16-DC4D3102A9C2}">
      <dgm:prSet/>
      <dgm:spPr/>
      <dgm:t>
        <a:bodyPr/>
        <a:lstStyle/>
        <a:p>
          <a:endParaRPr lang="en-US"/>
        </a:p>
      </dgm:t>
    </dgm:pt>
    <dgm:pt modelId="{02E94D63-89B0-7445-B330-D3878F14A0F1}" type="pres">
      <dgm:prSet presAssocID="{BC57D2C9-C02F-4F4C-9279-C7DF7D1C3045}" presName="linear" presStyleCnt="0">
        <dgm:presLayoutVars>
          <dgm:animLvl val="lvl"/>
          <dgm:resizeHandles val="exact"/>
        </dgm:presLayoutVars>
      </dgm:prSet>
      <dgm:spPr/>
    </dgm:pt>
    <dgm:pt modelId="{B905EFE0-C768-C94A-8A75-1193F00E52D2}" type="pres">
      <dgm:prSet presAssocID="{CCBA2E7C-AA16-CF4B-98AA-BE2D10F3AC7C}" presName="parentText" presStyleLbl="node1" presStyleIdx="0" presStyleCnt="2">
        <dgm:presLayoutVars>
          <dgm:chMax val="0"/>
          <dgm:bulletEnabled val="1"/>
        </dgm:presLayoutVars>
      </dgm:prSet>
      <dgm:spPr/>
    </dgm:pt>
    <dgm:pt modelId="{E86EFE14-DFF1-EB42-B129-3CD417C1520E}" type="pres">
      <dgm:prSet presAssocID="{CCBA2E7C-AA16-CF4B-98AA-BE2D10F3AC7C}" presName="childText" presStyleLbl="revTx" presStyleIdx="0" presStyleCnt="2">
        <dgm:presLayoutVars>
          <dgm:bulletEnabled val="1"/>
        </dgm:presLayoutVars>
      </dgm:prSet>
      <dgm:spPr/>
    </dgm:pt>
    <dgm:pt modelId="{FC13FE4C-6912-7942-8DBE-009A8DBE28B7}" type="pres">
      <dgm:prSet presAssocID="{934F5171-B87D-2F47-B4D0-8883EB2EADA2}" presName="parentText" presStyleLbl="node1" presStyleIdx="1" presStyleCnt="2">
        <dgm:presLayoutVars>
          <dgm:chMax val="0"/>
          <dgm:bulletEnabled val="1"/>
        </dgm:presLayoutVars>
      </dgm:prSet>
      <dgm:spPr/>
    </dgm:pt>
    <dgm:pt modelId="{05022414-CB09-D74E-8804-0DF5AE8AEB80}" type="pres">
      <dgm:prSet presAssocID="{934F5171-B87D-2F47-B4D0-8883EB2EADA2}" presName="childText" presStyleLbl="revTx" presStyleIdx="1" presStyleCnt="2">
        <dgm:presLayoutVars>
          <dgm:bulletEnabled val="1"/>
        </dgm:presLayoutVars>
      </dgm:prSet>
      <dgm:spPr/>
    </dgm:pt>
  </dgm:ptLst>
  <dgm:cxnLst>
    <dgm:cxn modelId="{4EF59B0A-AEDF-9944-B07B-3629C241FC86}" srcId="{934F5171-B87D-2F47-B4D0-8883EB2EADA2}" destId="{E804818F-9397-8D45-B454-125E0FAF1677}" srcOrd="2" destOrd="0" parTransId="{DD0D1B3E-D069-E744-A16C-6B67A2C00ADE}" sibTransId="{A40D82F7-CB64-DA4D-9621-1C5544EBCDC1}"/>
    <dgm:cxn modelId="{90070F0D-EC52-124E-A3FF-3635D582A798}" type="presOf" srcId="{934F5171-B87D-2F47-B4D0-8883EB2EADA2}" destId="{FC13FE4C-6912-7942-8DBE-009A8DBE28B7}" srcOrd="0" destOrd="0" presId="urn:microsoft.com/office/officeart/2005/8/layout/vList2"/>
    <dgm:cxn modelId="{6C6EB518-AECC-AC49-AAC0-ABA679A18240}" srcId="{934F5171-B87D-2F47-B4D0-8883EB2EADA2}" destId="{6F748E32-929B-CA46-B812-17506E5B4995}" srcOrd="3" destOrd="0" parTransId="{1EE066CF-466A-5C47-BD7B-46768447C682}" sibTransId="{E11B28C3-FAF0-6245-A8D9-3769E3DF32A8}"/>
    <dgm:cxn modelId="{8282F51A-C275-8442-AE16-DC4D3102A9C2}" srcId="{CCBA2E7C-AA16-CF4B-98AA-BE2D10F3AC7C}" destId="{F64EBA16-2C90-BF4C-9D89-0515AE56846C}" srcOrd="3" destOrd="0" parTransId="{B6BEBC29-BEDE-1548-98AD-F0FC24982AF0}" sibTransId="{BBC067FA-E01B-A745-9E98-F284D474CB89}"/>
    <dgm:cxn modelId="{973DD234-C9D5-3D4F-A802-0FDAF9C7EC9D}" type="presOf" srcId="{6F748E32-929B-CA46-B812-17506E5B4995}" destId="{05022414-CB09-D74E-8804-0DF5AE8AEB80}" srcOrd="0" destOrd="3" presId="urn:microsoft.com/office/officeart/2005/8/layout/vList2"/>
    <dgm:cxn modelId="{3FD57844-89C2-0F49-B4AA-988B659D505D}" srcId="{CCBA2E7C-AA16-CF4B-98AA-BE2D10F3AC7C}" destId="{AE35A7E7-90E2-4C43-8CEA-54D57DCF96C9}" srcOrd="0" destOrd="0" parTransId="{3D468DCF-9427-4546-BE01-78022027781F}" sibTransId="{6F82324A-E770-BB44-A599-67F9298F0734}"/>
    <dgm:cxn modelId="{38C7B151-039B-3F48-B1D4-691B5AF2181C}" srcId="{CCBA2E7C-AA16-CF4B-98AA-BE2D10F3AC7C}" destId="{FA0FE466-435E-A149-BDBA-0255C2F441AD}" srcOrd="1" destOrd="0" parTransId="{BCA74552-29C0-CD41-A1CF-41FF2F86779B}" sibTransId="{AF4A0C60-1BEF-464F-B65B-188160A847A4}"/>
    <dgm:cxn modelId="{8C8D7654-7FE2-DC43-8EBB-DA0979B8196B}" type="presOf" srcId="{7DBF0933-96A5-BE4C-BBD4-66DB96879695}" destId="{05022414-CB09-D74E-8804-0DF5AE8AEB80}" srcOrd="0" destOrd="1" presId="urn:microsoft.com/office/officeart/2005/8/layout/vList2"/>
    <dgm:cxn modelId="{9FE41F55-E192-F34E-B55C-FBB605636B85}" type="presOf" srcId="{E804818F-9397-8D45-B454-125E0FAF1677}" destId="{05022414-CB09-D74E-8804-0DF5AE8AEB80}" srcOrd="0" destOrd="2" presId="urn:microsoft.com/office/officeart/2005/8/layout/vList2"/>
    <dgm:cxn modelId="{8D460C5C-6ED5-0642-B723-2B5545B6E3DF}" srcId="{934F5171-B87D-2F47-B4D0-8883EB2EADA2}" destId="{F1A72A4E-24D5-0C40-8DFF-60BD9F0AA407}" srcOrd="4" destOrd="0" parTransId="{C86E2BD0-44CE-9341-9710-85E330A12B9D}" sibTransId="{A38ECCD8-E9F9-9F4F-95C1-2BB59F4D6777}"/>
    <dgm:cxn modelId="{A2778B5C-B8FC-994A-A62E-F20542F62E17}" type="presOf" srcId="{F64EBA16-2C90-BF4C-9D89-0515AE56846C}" destId="{E86EFE14-DFF1-EB42-B129-3CD417C1520E}" srcOrd="0" destOrd="3" presId="urn:microsoft.com/office/officeart/2005/8/layout/vList2"/>
    <dgm:cxn modelId="{32AEFE63-4242-7840-904D-0F953CF900D0}" type="presOf" srcId="{BC57D2C9-C02F-4F4C-9279-C7DF7D1C3045}" destId="{02E94D63-89B0-7445-B330-D3878F14A0F1}" srcOrd="0" destOrd="0" presId="urn:microsoft.com/office/officeart/2005/8/layout/vList2"/>
    <dgm:cxn modelId="{88795670-209D-824B-ADA7-4F6B7D899F0D}" type="presOf" srcId="{FA0FE466-435E-A149-BDBA-0255C2F441AD}" destId="{E86EFE14-DFF1-EB42-B129-3CD417C1520E}" srcOrd="0" destOrd="1" presId="urn:microsoft.com/office/officeart/2005/8/layout/vList2"/>
    <dgm:cxn modelId="{563D957D-A9E2-684A-AE84-45069EC2EF3B}" type="presOf" srcId="{AE35A7E7-90E2-4C43-8CEA-54D57DCF96C9}" destId="{E86EFE14-DFF1-EB42-B129-3CD417C1520E}" srcOrd="0" destOrd="0" presId="urn:microsoft.com/office/officeart/2005/8/layout/vList2"/>
    <dgm:cxn modelId="{CC4CEF7D-E877-D348-9293-CCE426580975}" type="presOf" srcId="{CCBA2E7C-AA16-CF4B-98AA-BE2D10F3AC7C}" destId="{B905EFE0-C768-C94A-8A75-1193F00E52D2}" srcOrd="0" destOrd="0" presId="urn:microsoft.com/office/officeart/2005/8/layout/vList2"/>
    <dgm:cxn modelId="{187B2780-4907-8C49-8E71-6A413C394851}" srcId="{BC57D2C9-C02F-4F4C-9279-C7DF7D1C3045}" destId="{934F5171-B87D-2F47-B4D0-8883EB2EADA2}" srcOrd="1" destOrd="0" parTransId="{48A9EED7-502D-C64C-A7E1-0E06B1F39EF5}" sibTransId="{7BAD5A07-D18D-2348-952C-A6E9C9EFB870}"/>
    <dgm:cxn modelId="{D29AF38C-25EC-C149-8E45-1BF159FCDC29}" srcId="{934F5171-B87D-2F47-B4D0-8883EB2EADA2}" destId="{7DBF0933-96A5-BE4C-BBD4-66DB96879695}" srcOrd="1" destOrd="0" parTransId="{18C5B29A-4322-A248-922D-2C4CCD96F4D5}" sibTransId="{EC339559-1AFA-0343-8378-E75D3CB380A3}"/>
    <dgm:cxn modelId="{30772DA9-FD3F-8747-A048-E7A25FD7C867}" srcId="{BC57D2C9-C02F-4F4C-9279-C7DF7D1C3045}" destId="{CCBA2E7C-AA16-CF4B-98AA-BE2D10F3AC7C}" srcOrd="0" destOrd="0" parTransId="{817F806C-AE64-C546-A637-17C84E315E6C}" sibTransId="{6FE781D8-8B50-F94D-942D-262D353B9E85}"/>
    <dgm:cxn modelId="{A4EB05C4-3E28-6448-8D8C-73599B3DF98D}" type="presOf" srcId="{741C0AB0-8E60-3343-84AA-466ECD8E71C8}" destId="{E86EFE14-DFF1-EB42-B129-3CD417C1520E}" srcOrd="0" destOrd="2" presId="urn:microsoft.com/office/officeart/2005/8/layout/vList2"/>
    <dgm:cxn modelId="{DE332FD9-5663-354B-8813-35C9DA217149}" type="presOf" srcId="{805696AD-6385-A54F-8B90-F5DEF2782B2A}" destId="{05022414-CB09-D74E-8804-0DF5AE8AEB80}" srcOrd="0" destOrd="0" presId="urn:microsoft.com/office/officeart/2005/8/layout/vList2"/>
    <dgm:cxn modelId="{19F8F8DA-1219-D248-A8A8-2A2A9D8F913B}" srcId="{CCBA2E7C-AA16-CF4B-98AA-BE2D10F3AC7C}" destId="{741C0AB0-8E60-3343-84AA-466ECD8E71C8}" srcOrd="2" destOrd="0" parTransId="{C9AFBF13-9182-2447-88AB-1F002CAE45F3}" sibTransId="{E824C476-07FC-5F4A-B647-9EBEBBCD81BD}"/>
    <dgm:cxn modelId="{F94390DD-ECD0-BE42-A2A0-53461AF8CF74}" type="presOf" srcId="{F1A72A4E-24D5-0C40-8DFF-60BD9F0AA407}" destId="{05022414-CB09-D74E-8804-0DF5AE8AEB80}" srcOrd="0" destOrd="4" presId="urn:microsoft.com/office/officeart/2005/8/layout/vList2"/>
    <dgm:cxn modelId="{E2B2F7F3-F993-E044-A0C6-76D2AEBDD3E5}" srcId="{934F5171-B87D-2F47-B4D0-8883EB2EADA2}" destId="{805696AD-6385-A54F-8B90-F5DEF2782B2A}" srcOrd="0" destOrd="0" parTransId="{E502D66D-DD46-EA4C-BE7C-9CE228008CF5}" sibTransId="{3F5F575B-2656-BD4D-B825-4A62C6516CE7}"/>
    <dgm:cxn modelId="{1D782A35-C803-804F-9B6E-197DC6EECC40}" type="presParOf" srcId="{02E94D63-89B0-7445-B330-D3878F14A0F1}" destId="{B905EFE0-C768-C94A-8A75-1193F00E52D2}" srcOrd="0" destOrd="0" presId="urn:microsoft.com/office/officeart/2005/8/layout/vList2"/>
    <dgm:cxn modelId="{865A89FF-C3C7-4646-B326-C2596B886946}" type="presParOf" srcId="{02E94D63-89B0-7445-B330-D3878F14A0F1}" destId="{E86EFE14-DFF1-EB42-B129-3CD417C1520E}" srcOrd="1" destOrd="0" presId="urn:microsoft.com/office/officeart/2005/8/layout/vList2"/>
    <dgm:cxn modelId="{482A8F16-EC16-F743-BFED-09776F2968AB}" type="presParOf" srcId="{02E94D63-89B0-7445-B330-D3878F14A0F1}" destId="{FC13FE4C-6912-7942-8DBE-009A8DBE28B7}" srcOrd="2" destOrd="0" presId="urn:microsoft.com/office/officeart/2005/8/layout/vList2"/>
    <dgm:cxn modelId="{D46A3F98-44D8-F54F-9640-94EF8F0513F5}" type="presParOf" srcId="{02E94D63-89B0-7445-B330-D3878F14A0F1}" destId="{05022414-CB09-D74E-8804-0DF5AE8AEB80}"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52B5A-A7BA-1A43-9CC6-3D399798BA00}">
      <dsp:nvSpPr>
        <dsp:cNvPr id="0" name=""/>
        <dsp:cNvSpPr/>
      </dsp:nvSpPr>
      <dsp:spPr>
        <a:xfrm>
          <a:off x="0" y="22030"/>
          <a:ext cx="5486400" cy="670924"/>
        </a:xfrm>
        <a:prstGeom prst="roundRect">
          <a:avLst/>
        </a:prstGeom>
        <a:solidFill>
          <a:srgbClr val="0366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Verdana" panose="020B0604030504040204" pitchFamily="34" charset="0"/>
              <a:ea typeface="Verdana" panose="020B0604030504040204" pitchFamily="34" charset="0"/>
              <a:cs typeface="Verdana" panose="020B0604030504040204" pitchFamily="34" charset="0"/>
            </a:rPr>
            <a:t>Date/Time Info</a:t>
          </a:r>
        </a:p>
      </dsp:txBody>
      <dsp:txXfrm>
        <a:off x="32752" y="54782"/>
        <a:ext cx="5420896" cy="605420"/>
      </dsp:txXfrm>
    </dsp:sp>
    <dsp:sp modelId="{52E4113D-4638-C941-A286-DBC8F649C0AA}">
      <dsp:nvSpPr>
        <dsp:cNvPr id="0" name=""/>
        <dsp:cNvSpPr/>
      </dsp:nvSpPr>
      <dsp:spPr>
        <a:xfrm>
          <a:off x="0" y="692955"/>
          <a:ext cx="5486400" cy="463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Year &amp; Quarter of Dataset</a:t>
          </a:r>
        </a:p>
      </dsp:txBody>
      <dsp:txXfrm>
        <a:off x="0" y="692955"/>
        <a:ext cx="5486400" cy="463227"/>
      </dsp:txXfrm>
    </dsp:sp>
    <dsp:sp modelId="{9F447AC2-8650-DE4B-8427-73BF8A4B4312}">
      <dsp:nvSpPr>
        <dsp:cNvPr id="0" name=""/>
        <dsp:cNvSpPr/>
      </dsp:nvSpPr>
      <dsp:spPr>
        <a:xfrm>
          <a:off x="0" y="1156182"/>
          <a:ext cx="5486400" cy="670924"/>
        </a:xfrm>
        <a:prstGeom prst="roundRect">
          <a:avLst/>
        </a:prstGeom>
        <a:solidFill>
          <a:srgbClr val="0366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Verdana" panose="020B0604030504040204" pitchFamily="34" charset="0"/>
              <a:ea typeface="Verdana" panose="020B0604030504040204" pitchFamily="34" charset="0"/>
              <a:cs typeface="Verdana" panose="020B0604030504040204" pitchFamily="34" charset="0"/>
            </a:rPr>
            <a:t>Utilization Type</a:t>
          </a:r>
        </a:p>
      </dsp:txBody>
      <dsp:txXfrm>
        <a:off x="32752" y="1188934"/>
        <a:ext cx="5420896" cy="605420"/>
      </dsp:txXfrm>
    </dsp:sp>
    <dsp:sp modelId="{9E788312-1A85-2840-90DF-C0AB9126EB04}">
      <dsp:nvSpPr>
        <dsp:cNvPr id="0" name=""/>
        <dsp:cNvSpPr/>
      </dsp:nvSpPr>
      <dsp:spPr>
        <a:xfrm>
          <a:off x="0" y="1827106"/>
          <a:ext cx="5486400" cy="1042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Fee-For-Service Utilization</a:t>
          </a:r>
        </a:p>
        <a:p>
          <a:pPr marL="228600" lvl="1" indent="-228600" algn="l" defTabSz="97790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Managed Care Organization Utilization</a:t>
          </a:r>
        </a:p>
      </dsp:txBody>
      <dsp:txXfrm>
        <a:off x="0" y="1827106"/>
        <a:ext cx="5486400" cy="1042261"/>
      </dsp:txXfrm>
    </dsp:sp>
    <dsp:sp modelId="{ABE752F7-EE3D-5844-A3DE-EEC887F78EBE}">
      <dsp:nvSpPr>
        <dsp:cNvPr id="0" name=""/>
        <dsp:cNvSpPr/>
      </dsp:nvSpPr>
      <dsp:spPr>
        <a:xfrm>
          <a:off x="0" y="2869367"/>
          <a:ext cx="5486400" cy="670924"/>
        </a:xfrm>
        <a:prstGeom prst="roundRect">
          <a:avLst/>
        </a:prstGeom>
        <a:solidFill>
          <a:srgbClr val="0366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Verdana" panose="020B0604030504040204" pitchFamily="34" charset="0"/>
              <a:ea typeface="Verdana" panose="020B0604030504040204" pitchFamily="34" charset="0"/>
              <a:cs typeface="Verdana" panose="020B0604030504040204" pitchFamily="34" charset="0"/>
            </a:rPr>
            <a:t>Macro-Level State Indicators</a:t>
          </a:r>
        </a:p>
      </dsp:txBody>
      <dsp:txXfrm>
        <a:off x="32752" y="2902119"/>
        <a:ext cx="5420896" cy="605420"/>
      </dsp:txXfrm>
    </dsp:sp>
    <dsp:sp modelId="{2B387F86-F42E-B046-BCA4-33AA2A8DF5F4}">
      <dsp:nvSpPr>
        <dsp:cNvPr id="0" name=""/>
        <dsp:cNvSpPr/>
      </dsp:nvSpPr>
      <dsp:spPr>
        <a:xfrm>
          <a:off x="0" y="3540291"/>
          <a:ext cx="5486400" cy="192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26670" rIns="149352" bIns="26670" numCol="1" spcCol="1270" anchor="t" anchorCtr="0">
          <a:noAutofit/>
        </a:bodyPr>
        <a:lstStyle/>
        <a:p>
          <a:pPr marL="228600" lvl="1" indent="-228600" algn="l" defTabSz="933450">
            <a:lnSpc>
              <a:spcPct val="90000"/>
            </a:lnSpc>
            <a:spcBef>
              <a:spcPct val="0"/>
            </a:spcBef>
            <a:spcAft>
              <a:spcPct val="20000"/>
            </a:spcAft>
            <a:buChar char="•"/>
          </a:pPr>
          <a:r>
            <a:rPr lang="en-US" sz="2100" kern="1200">
              <a:latin typeface="Verdana" panose="020B0604030504040204" pitchFamily="34" charset="0"/>
              <a:ea typeface="Verdana" panose="020B0604030504040204" pitchFamily="34" charset="0"/>
              <a:cs typeface="Verdana" panose="020B0604030504040204" pitchFamily="34" charset="0"/>
            </a:rPr>
            <a:t>Per Capita Personal Income</a:t>
          </a:r>
        </a:p>
        <a:p>
          <a:pPr marL="228600" lvl="1" indent="-228600" algn="l" defTabSz="933450">
            <a:lnSpc>
              <a:spcPct val="90000"/>
            </a:lnSpc>
            <a:spcBef>
              <a:spcPct val="0"/>
            </a:spcBef>
            <a:spcAft>
              <a:spcPct val="20000"/>
            </a:spcAft>
            <a:buChar char="•"/>
          </a:pPr>
          <a:r>
            <a:rPr lang="en-US" sz="2100" kern="1200">
              <a:latin typeface="Verdana" panose="020B0604030504040204" pitchFamily="34" charset="0"/>
              <a:ea typeface="Verdana" panose="020B0604030504040204" pitchFamily="34" charset="0"/>
              <a:cs typeface="Verdana" panose="020B0604030504040204" pitchFamily="34" charset="0"/>
            </a:rPr>
            <a:t>% of Population below Poverty Line</a:t>
          </a:r>
        </a:p>
        <a:p>
          <a:pPr marL="228600" lvl="1" indent="-228600" algn="l" defTabSz="933450">
            <a:lnSpc>
              <a:spcPct val="90000"/>
            </a:lnSpc>
            <a:spcBef>
              <a:spcPct val="0"/>
            </a:spcBef>
            <a:spcAft>
              <a:spcPct val="20000"/>
            </a:spcAft>
            <a:buChar char="•"/>
          </a:pPr>
          <a:r>
            <a:rPr lang="en-US" sz="2100" kern="1200">
              <a:latin typeface="Verdana" panose="020B0604030504040204" pitchFamily="34" charset="0"/>
              <a:ea typeface="Verdana" panose="020B0604030504040204" pitchFamily="34" charset="0"/>
              <a:cs typeface="Verdana" panose="020B0604030504040204" pitchFamily="34" charset="0"/>
            </a:rPr>
            <a:t>Average Annual Temperature per State</a:t>
          </a:r>
        </a:p>
        <a:p>
          <a:pPr marL="228600" lvl="1" indent="-228600" algn="l" defTabSz="933450">
            <a:lnSpc>
              <a:spcPct val="90000"/>
            </a:lnSpc>
            <a:spcBef>
              <a:spcPct val="0"/>
            </a:spcBef>
            <a:spcAft>
              <a:spcPct val="20000"/>
            </a:spcAft>
            <a:buChar char="•"/>
          </a:pPr>
          <a:r>
            <a:rPr lang="en-US" sz="2100" kern="1200">
              <a:latin typeface="Verdana" panose="020B0604030504040204" pitchFamily="34" charset="0"/>
              <a:ea typeface="Verdana" panose="020B0604030504040204" pitchFamily="34" charset="0"/>
              <a:cs typeface="Verdana" panose="020B0604030504040204" pitchFamily="34" charset="0"/>
            </a:rPr>
            <a:t>State-level Real GDP</a:t>
          </a:r>
        </a:p>
        <a:p>
          <a:pPr marL="228600" lvl="1" indent="-228600" algn="l" defTabSz="933450">
            <a:lnSpc>
              <a:spcPct val="90000"/>
            </a:lnSpc>
            <a:spcBef>
              <a:spcPct val="0"/>
            </a:spcBef>
            <a:spcAft>
              <a:spcPct val="20000"/>
            </a:spcAft>
            <a:buChar char="•"/>
          </a:pPr>
          <a:r>
            <a:rPr lang="en-US" sz="2100" kern="1200">
              <a:latin typeface="Verdana" panose="020B0604030504040204" pitchFamily="34" charset="0"/>
              <a:ea typeface="Verdana" panose="020B0604030504040204" pitchFamily="34" charset="0"/>
              <a:cs typeface="Verdana" panose="020B0604030504040204" pitchFamily="34" charset="0"/>
            </a:rPr>
            <a:t>Total State Population</a:t>
          </a:r>
        </a:p>
      </dsp:txBody>
      <dsp:txXfrm>
        <a:off x="0" y="3540291"/>
        <a:ext cx="5486400" cy="1921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5EFE0-C768-C94A-8A75-1193F00E52D2}">
      <dsp:nvSpPr>
        <dsp:cNvPr id="0" name=""/>
        <dsp:cNvSpPr/>
      </dsp:nvSpPr>
      <dsp:spPr>
        <a:xfrm>
          <a:off x="0" y="70467"/>
          <a:ext cx="5486400" cy="671580"/>
        </a:xfrm>
        <a:prstGeom prst="roundRect">
          <a:avLst/>
        </a:prstGeom>
        <a:solidFill>
          <a:srgbClr val="0366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Verdana" panose="020B0604030504040204" pitchFamily="34" charset="0"/>
              <a:ea typeface="Verdana" panose="020B0604030504040204" pitchFamily="34" charset="0"/>
              <a:cs typeface="Verdana" panose="020B0604030504040204" pitchFamily="34" charset="0"/>
            </a:rPr>
            <a:t>Identifiers &amp; Keys</a:t>
          </a:r>
        </a:p>
      </dsp:txBody>
      <dsp:txXfrm>
        <a:off x="32784" y="103251"/>
        <a:ext cx="5420832" cy="606012"/>
      </dsp:txXfrm>
    </dsp:sp>
    <dsp:sp modelId="{E86EFE14-DFF1-EB42-B129-3CD417C1520E}">
      <dsp:nvSpPr>
        <dsp:cNvPr id="0" name=""/>
        <dsp:cNvSpPr/>
      </dsp:nvSpPr>
      <dsp:spPr>
        <a:xfrm>
          <a:off x="0" y="742047"/>
          <a:ext cx="5486400"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Product Name </a:t>
          </a:r>
        </a:p>
        <a:p>
          <a:pPr marL="228600" lvl="1" indent="-228600" algn="l" defTabSz="977900" rtl="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Product Code</a:t>
          </a:r>
        </a:p>
        <a:p>
          <a:pPr marL="228600" lvl="1" indent="-228600" algn="l" defTabSz="977900" rtl="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Package Size</a:t>
          </a:r>
        </a:p>
        <a:p>
          <a:pPr marL="228600" lvl="1" indent="-228600" algn="l" defTabSz="977900" rtl="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NDC</a:t>
          </a:r>
        </a:p>
      </dsp:txBody>
      <dsp:txXfrm>
        <a:off x="0" y="742047"/>
        <a:ext cx="5486400" cy="1506960"/>
      </dsp:txXfrm>
    </dsp:sp>
    <dsp:sp modelId="{FC13FE4C-6912-7942-8DBE-009A8DBE28B7}">
      <dsp:nvSpPr>
        <dsp:cNvPr id="0" name=""/>
        <dsp:cNvSpPr/>
      </dsp:nvSpPr>
      <dsp:spPr>
        <a:xfrm>
          <a:off x="0" y="2249007"/>
          <a:ext cx="5486400" cy="671580"/>
        </a:xfrm>
        <a:prstGeom prst="roundRect">
          <a:avLst/>
        </a:prstGeom>
        <a:solidFill>
          <a:srgbClr val="0366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Verdana" panose="020B0604030504040204" pitchFamily="34" charset="0"/>
              <a:ea typeface="Verdana" panose="020B0604030504040204" pitchFamily="34" charset="0"/>
              <a:cs typeface="Verdana" panose="020B0604030504040204" pitchFamily="34" charset="0"/>
            </a:rPr>
            <a:t>Drug Details</a:t>
          </a:r>
        </a:p>
      </dsp:txBody>
      <dsp:txXfrm>
        <a:off x="32784" y="2281791"/>
        <a:ext cx="5420832" cy="606012"/>
      </dsp:txXfrm>
    </dsp:sp>
    <dsp:sp modelId="{05022414-CB09-D74E-8804-0DF5AE8AEB80}">
      <dsp:nvSpPr>
        <dsp:cNvPr id="0" name=""/>
        <dsp:cNvSpPr/>
      </dsp:nvSpPr>
      <dsp:spPr>
        <a:xfrm>
          <a:off x="0" y="2920587"/>
          <a:ext cx="5486400" cy="249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Units of Drug Reimbursed (# of tablet, patches, vials, etc.)</a:t>
          </a:r>
        </a:p>
        <a:p>
          <a:pPr marL="228600" lvl="1" indent="-228600" algn="l" defTabSz="97790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 of Prescriptions Reimbursed</a:t>
          </a:r>
        </a:p>
        <a:p>
          <a:pPr marL="228600" lvl="1" indent="-228600" algn="l" defTabSz="97790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Manufacturer/ Distributor of Drug</a:t>
          </a:r>
        </a:p>
        <a:p>
          <a:pPr marL="228600" lvl="1" indent="-228600" algn="l" defTabSz="97790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Total Amount Reimbursed</a:t>
          </a:r>
        </a:p>
        <a:p>
          <a:pPr marL="228600" lvl="1" indent="-228600" algn="l" defTabSz="977900">
            <a:lnSpc>
              <a:spcPct val="90000"/>
            </a:lnSpc>
            <a:spcBef>
              <a:spcPct val="0"/>
            </a:spcBef>
            <a:spcAft>
              <a:spcPct val="20000"/>
            </a:spcAft>
            <a:buChar char="•"/>
          </a:pPr>
          <a:r>
            <a:rPr lang="en-US" sz="2200" kern="1200">
              <a:latin typeface="Verdana" panose="020B0604030504040204" pitchFamily="34" charset="0"/>
              <a:ea typeface="Verdana" panose="020B0604030504040204" pitchFamily="34" charset="0"/>
              <a:cs typeface="Verdana" panose="020B0604030504040204" pitchFamily="34" charset="0"/>
            </a:rPr>
            <a:t>Medicaid &amp; Non-Medicaid Amount Reimbursed</a:t>
          </a:r>
        </a:p>
      </dsp:txBody>
      <dsp:txXfrm>
        <a:off x="0" y="2920587"/>
        <a:ext cx="5486400" cy="24922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6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Raheela - intro</a:t>
            </a:r>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Rajivini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Why did TN change from </a:t>
            </a:r>
            <a:r>
              <a:rPr lang="en-US" err="1"/>
              <a:t>merck</a:t>
            </a:r>
            <a:r>
              <a:rPr lang="en-US"/>
              <a:t> to </a:t>
            </a:r>
            <a:r>
              <a:rPr lang="en-US" err="1"/>
              <a:t>krystal</a:t>
            </a:r>
            <a:r>
              <a:rPr lang="en-US"/>
              <a:t> biotech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Prabhu</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Prabhu</a:t>
            </a:r>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16ADB-6F4F-93AD-1AA5-951C9AFE5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A8E0A-7951-7FDA-8F5E-8782E55DD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E4ACD4-438B-292F-C5F4-C4CDF332F11C}"/>
              </a:ext>
            </a:extLst>
          </p:cNvPr>
          <p:cNvSpPr>
            <a:spLocks noGrp="1"/>
          </p:cNvSpPr>
          <p:nvPr>
            <p:ph type="body" idx="1"/>
          </p:nvPr>
        </p:nvSpPr>
        <p:spPr/>
        <p:txBody>
          <a:bodyPr/>
          <a:lstStyle/>
          <a:p>
            <a:r>
              <a:rPr lang="en-US"/>
              <a:t>Prabhu</a:t>
            </a:r>
          </a:p>
        </p:txBody>
      </p:sp>
      <p:sp>
        <p:nvSpPr>
          <p:cNvPr id="4" name="Slide Number Placeholder 3">
            <a:extLst>
              <a:ext uri="{FF2B5EF4-FFF2-40B4-BE49-F238E27FC236}">
                <a16:creationId xmlns:a16="http://schemas.microsoft.com/office/drawing/2014/main" id="{FCD82E0D-2EB3-6FBE-8C3C-FB8BEF407870}"/>
              </a:ext>
            </a:extLst>
          </p:cNvPr>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4091807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62E14-8DB8-FC19-58B8-E5274C548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7E1BA-7C2B-D102-8C56-F6B0EE82E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E6365-5CEA-3E8F-BF5D-04536150603B}"/>
              </a:ext>
            </a:extLst>
          </p:cNvPr>
          <p:cNvSpPr>
            <a:spLocks noGrp="1"/>
          </p:cNvSpPr>
          <p:nvPr>
            <p:ph type="body" idx="1"/>
          </p:nvPr>
        </p:nvSpPr>
        <p:spPr/>
        <p:txBody>
          <a:bodyPr/>
          <a:lstStyle/>
          <a:p>
            <a:r>
              <a:rPr lang="en-US"/>
              <a:t>Prabhu</a:t>
            </a:r>
          </a:p>
        </p:txBody>
      </p:sp>
      <p:sp>
        <p:nvSpPr>
          <p:cNvPr id="4" name="Slide Number Placeholder 3">
            <a:extLst>
              <a:ext uri="{FF2B5EF4-FFF2-40B4-BE49-F238E27FC236}">
                <a16:creationId xmlns:a16="http://schemas.microsoft.com/office/drawing/2014/main" id="{F065A76D-249B-9C97-0F83-D21437C191AB}"/>
              </a:ext>
            </a:extLst>
          </p:cNvPr>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556286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1E964-81B8-F92B-68A8-DF244D6B4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2DA90-C204-534A-01DA-A4E8392AD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9064D6-485A-F1D2-CF32-785B70148CD9}"/>
              </a:ext>
            </a:extLst>
          </p:cNvPr>
          <p:cNvSpPr>
            <a:spLocks noGrp="1"/>
          </p:cNvSpPr>
          <p:nvPr>
            <p:ph type="body" idx="1"/>
          </p:nvPr>
        </p:nvSpPr>
        <p:spPr/>
        <p:txBody>
          <a:bodyPr/>
          <a:lstStyle/>
          <a:p>
            <a:r>
              <a:rPr lang="en-US"/>
              <a:t>Prabhu</a:t>
            </a:r>
          </a:p>
        </p:txBody>
      </p:sp>
      <p:sp>
        <p:nvSpPr>
          <p:cNvPr id="4" name="Slide Number Placeholder 3">
            <a:extLst>
              <a:ext uri="{FF2B5EF4-FFF2-40B4-BE49-F238E27FC236}">
                <a16:creationId xmlns:a16="http://schemas.microsoft.com/office/drawing/2014/main" id="{1C647217-5039-25CB-3A8B-A8E701292777}"/>
              </a:ext>
            </a:extLst>
          </p:cNvPr>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3748379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E9944-7968-540C-4BE6-5F87B418C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C34C2-23EF-6554-587D-569F88B0B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8F296A-9E66-58C1-572D-DC21E070FB4A}"/>
              </a:ext>
            </a:extLst>
          </p:cNvPr>
          <p:cNvSpPr>
            <a:spLocks noGrp="1"/>
          </p:cNvSpPr>
          <p:nvPr>
            <p:ph type="body" idx="1"/>
          </p:nvPr>
        </p:nvSpPr>
        <p:spPr/>
        <p:txBody>
          <a:bodyPr/>
          <a:lstStyle/>
          <a:p>
            <a:r>
              <a:rPr lang="en-US"/>
              <a:t>Raheela</a:t>
            </a:r>
          </a:p>
        </p:txBody>
      </p:sp>
      <p:sp>
        <p:nvSpPr>
          <p:cNvPr id="4" name="Slide Number Placeholder 3">
            <a:extLst>
              <a:ext uri="{FF2B5EF4-FFF2-40B4-BE49-F238E27FC236}">
                <a16:creationId xmlns:a16="http://schemas.microsoft.com/office/drawing/2014/main" id="{DBFFACF6-3219-174B-3E4E-1DC8104061E2}"/>
              </a:ext>
            </a:extLst>
          </p:cNvPr>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288801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5E9EF-AB5D-F43C-8D76-AE74E9FC9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E3240A-27C1-97D4-E15E-83EDAC3A4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3A5CE-4963-92ED-7574-BEDAAB4D4044}"/>
              </a:ext>
            </a:extLst>
          </p:cNvPr>
          <p:cNvSpPr>
            <a:spLocks noGrp="1"/>
          </p:cNvSpPr>
          <p:nvPr>
            <p:ph type="body" idx="1"/>
          </p:nvPr>
        </p:nvSpPr>
        <p:spPr/>
        <p:txBody>
          <a:bodyPr/>
          <a:lstStyle/>
          <a:p>
            <a:r>
              <a:rPr lang="en-US"/>
              <a:t>Raheela – we choose WV and CT to </a:t>
            </a:r>
            <a:r>
              <a:rPr lang="en-US" err="1"/>
              <a:t>bc</a:t>
            </a:r>
            <a:r>
              <a:rPr lang="en-US"/>
              <a:t> these have the have highest units reimbursed</a:t>
            </a:r>
          </a:p>
          <a:p>
            <a:endParaRPr lang="en-US"/>
          </a:p>
          <a:p>
            <a:r>
              <a:rPr lang="en-US" b="1"/>
              <a:t>March 18, 2020 – </a:t>
            </a:r>
            <a:r>
              <a:rPr lang="en-US" b="1" err="1"/>
              <a:t>apr</a:t>
            </a:r>
            <a:r>
              <a:rPr lang="en-US" b="1"/>
              <a:t> 1, 2023</a:t>
            </a:r>
            <a:br>
              <a:rPr lang="en-US"/>
            </a:br>
            <a:r>
              <a:rPr lang="en-US"/>
              <a:t>The </a:t>
            </a:r>
            <a:r>
              <a:rPr lang="en-US" b="1"/>
              <a:t>FFCRA</a:t>
            </a:r>
            <a:r>
              <a:rPr lang="en-US"/>
              <a:t> was signed into law.</a:t>
            </a:r>
            <a:br>
              <a:rPr lang="en-US"/>
            </a:br>
            <a:r>
              <a:rPr lang="en-US"/>
              <a:t>It </a:t>
            </a:r>
            <a:r>
              <a:rPr lang="en-US" b="1"/>
              <a:t>required states</a:t>
            </a:r>
            <a:r>
              <a:rPr lang="en-US"/>
              <a:t> to </a:t>
            </a:r>
            <a:r>
              <a:rPr lang="en-US" b="1"/>
              <a:t>keep people continuously enrolled in Medicaid</a:t>
            </a:r>
            <a:r>
              <a:rPr lang="en-US"/>
              <a:t> in exchange for receiving more federal funding (an enhanced </a:t>
            </a:r>
            <a:r>
              <a:rPr lang="en-US" b="1"/>
              <a:t>FMAP</a:t>
            </a:r>
            <a:r>
              <a:rPr lang="en-US"/>
              <a:t>—Federal Medical Assistance Percentage).</a:t>
            </a:r>
          </a:p>
          <a:p>
            <a:r>
              <a:rPr lang="en-US"/>
              <a:t>Medicaid enrollment surged — between February 2020 and March 2023, over </a:t>
            </a:r>
            <a:r>
              <a:rPr lang="en-US" b="1"/>
              <a:t>20 million</a:t>
            </a:r>
            <a:r>
              <a:rPr lang="en-US"/>
              <a:t> new enrollees joined Medicaid nationally</a:t>
            </a:r>
          </a:p>
        </p:txBody>
      </p:sp>
      <p:sp>
        <p:nvSpPr>
          <p:cNvPr id="4" name="Slide Number Placeholder 3">
            <a:extLst>
              <a:ext uri="{FF2B5EF4-FFF2-40B4-BE49-F238E27FC236}">
                <a16:creationId xmlns:a16="http://schemas.microsoft.com/office/drawing/2014/main" id="{2C5C6D98-25B6-27A3-E70D-24AB87D6F5B6}"/>
              </a:ext>
            </a:extLst>
          </p:cNvPr>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2270154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D222-399E-2918-9E23-7CD829AEA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884B00-A303-C88B-37FA-CA7D04BAF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F6D13-95E6-D1CE-2B91-25DC7AFDA0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Prabhu</a:t>
            </a:r>
          </a:p>
          <a:p>
            <a:endParaRPr lang="en-US"/>
          </a:p>
        </p:txBody>
      </p:sp>
      <p:sp>
        <p:nvSpPr>
          <p:cNvPr id="4" name="Slide Number Placeholder 3">
            <a:extLst>
              <a:ext uri="{FF2B5EF4-FFF2-40B4-BE49-F238E27FC236}">
                <a16:creationId xmlns:a16="http://schemas.microsoft.com/office/drawing/2014/main" id="{D8789361-F1B1-1BDF-B340-A15C61A685A8}"/>
              </a:ext>
            </a:extLst>
          </p:cNvPr>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429161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Prabhu</a:t>
            </a:r>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FFFF">
                    <a:alpha val="80000"/>
                  </a:srgbClr>
                </a:solidFill>
                <a:latin typeface="Verdana"/>
                <a:ea typeface="Verdana"/>
                <a:cs typeface="Verdana" pitchFamily="34" charset="-120"/>
              </a:rPr>
              <a:t>Raheela: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FFFF">
                    <a:alpha val="80000"/>
                  </a:srgbClr>
                </a:solidFill>
                <a:latin typeface="Verdana"/>
                <a:ea typeface="Verdana"/>
                <a:cs typeface="Verdana" pitchFamily="34" charset="-120"/>
              </a:rPr>
              <a:t>Medicaid is a major healthcare program in the US, providing coverage for a significant portion of the population. That’s why it’s so important to analyze this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FFFF">
                    <a:alpha val="80000"/>
                  </a:srgbClr>
                </a:solidFill>
                <a:latin typeface="Verdana"/>
                <a:ea typeface="Verdana"/>
                <a:cs typeface="Verdana" pitchFamily="34" charset="-120"/>
              </a:rPr>
              <a:t>Analyzing the factors that drive Medicaid drug reimbursement variations can help optimize resource allocation (where the money is needed for the population) and increase cost transparency in the healthcare system.</a:t>
            </a:r>
            <a:endParaRPr lang="en-US">
              <a:latin typeface="Verdana"/>
              <a:ea typeface="Verdan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Explain unit</a:t>
            </a:r>
          </a:p>
          <a:p>
            <a:endParaRPr lang="en-US"/>
          </a:p>
          <a:p>
            <a:endParaRPr lang="en-US"/>
          </a:p>
          <a:p>
            <a:r>
              <a:rPr lang="en-US"/>
              <a:t>individuals and families with incomes below the Federal Poverty Level (FPL)</a:t>
            </a:r>
            <a:r>
              <a:rPr lang="en-US">
                <a:solidFill>
                  <a:srgbClr val="001D35"/>
                </a:solidFill>
                <a:effectLst/>
                <a:latin typeface="Verdana"/>
                <a:ea typeface="Verdana"/>
              </a:rPr>
              <a:t> are eligible</a:t>
            </a:r>
            <a:endParaRPr lang="en-US">
              <a:latin typeface="Verdana"/>
              <a:ea typeface="Verdana"/>
            </a:endParaRPr>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70CB2-6FBE-5FA5-B94E-8BE70DFE2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80D8E-2BF6-80EE-CDEF-4E8CE2A09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46214-0CC1-ECBD-47ED-2086B49E59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Rajivini</a:t>
            </a:r>
          </a:p>
          <a:p>
            <a:endParaRPr lang="en-US"/>
          </a:p>
        </p:txBody>
      </p:sp>
      <p:sp>
        <p:nvSpPr>
          <p:cNvPr id="4" name="Slide Number Placeholder 3">
            <a:extLst>
              <a:ext uri="{FF2B5EF4-FFF2-40B4-BE49-F238E27FC236}">
                <a16:creationId xmlns:a16="http://schemas.microsoft.com/office/drawing/2014/main" id="{6C8AF764-E2D0-F063-EB7B-5B54B9E82977}"/>
              </a:ext>
            </a:extLst>
          </p:cNvPr>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3565167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47161-08B4-5940-8668-5DAE515FA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C7587-C845-1E28-4B50-7A7B3CDEF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F3DB4-DBE5-5100-FE1B-9DA70E9335AD}"/>
              </a:ext>
            </a:extLst>
          </p:cNvPr>
          <p:cNvSpPr>
            <a:spLocks noGrp="1"/>
          </p:cNvSpPr>
          <p:nvPr>
            <p:ph type="body" idx="1"/>
          </p:nvPr>
        </p:nvSpPr>
        <p:spPr/>
        <p:txBody>
          <a:bodyPr/>
          <a:lstStyle/>
          <a:p>
            <a:r>
              <a:rPr lang="en-US"/>
              <a:t>Raheela</a:t>
            </a:r>
          </a:p>
        </p:txBody>
      </p:sp>
      <p:sp>
        <p:nvSpPr>
          <p:cNvPr id="4" name="Slide Number Placeholder 3">
            <a:extLst>
              <a:ext uri="{FF2B5EF4-FFF2-40B4-BE49-F238E27FC236}">
                <a16:creationId xmlns:a16="http://schemas.microsoft.com/office/drawing/2014/main" id="{6101BCC2-86A4-D4F2-4B42-96BD6E765DAE}"/>
              </a:ext>
            </a:extLst>
          </p:cNvPr>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3186299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F15D5-F205-977A-C074-AFD588BA9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5D2D71-95FA-F9E6-4D19-C98D3A7BD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374EA-1966-749B-CA6C-CCDD75A30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Raheela – Let’s put a </a:t>
            </a:r>
            <a:r>
              <a:rPr lang="en-US" dirty="0" err="1"/>
              <a:t>bandaid</a:t>
            </a:r>
            <a:r>
              <a:rPr lang="en-US" dirty="0"/>
              <a:t> on Medicaid!</a:t>
            </a:r>
          </a:p>
          <a:p>
            <a:endParaRPr lang="en-US" dirty="0"/>
          </a:p>
        </p:txBody>
      </p:sp>
      <p:sp>
        <p:nvSpPr>
          <p:cNvPr id="4" name="Slide Number Placeholder 3">
            <a:extLst>
              <a:ext uri="{FF2B5EF4-FFF2-40B4-BE49-F238E27FC236}">
                <a16:creationId xmlns:a16="http://schemas.microsoft.com/office/drawing/2014/main" id="{B8E20989-957E-D446-4F95-E634D3491573}"/>
              </a:ext>
            </a:extLst>
          </p:cNvPr>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3663107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6F9D-2437-91B9-72B6-FB90E06EE2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96223C-9AE8-6347-A145-7C1C971DB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E19D2-A4E0-3ACB-5FD1-132E37A3E2F8}"/>
              </a:ext>
            </a:extLst>
          </p:cNvPr>
          <p:cNvSpPr>
            <a:spLocks noGrp="1"/>
          </p:cNvSpPr>
          <p:nvPr>
            <p:ph type="body" idx="1"/>
          </p:nvPr>
        </p:nvSpPr>
        <p:spPr/>
        <p:txBody>
          <a:bodyPr/>
          <a:lstStyle/>
          <a:p>
            <a:r>
              <a:rPr lang="en-US"/>
              <a:t>Rajivini</a:t>
            </a:r>
          </a:p>
        </p:txBody>
      </p:sp>
      <p:sp>
        <p:nvSpPr>
          <p:cNvPr id="4" name="Slide Number Placeholder 3">
            <a:extLst>
              <a:ext uri="{FF2B5EF4-FFF2-40B4-BE49-F238E27FC236}">
                <a16:creationId xmlns:a16="http://schemas.microsoft.com/office/drawing/2014/main" id="{C7CCCC8C-10AB-F340-54D8-F72DDB74CEEF}"/>
              </a:ext>
            </a:extLst>
          </p:cNvPr>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40970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9F405-1894-A501-3F31-2085F9A683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E394A6-46AF-9123-2B7C-9B2C8ABDED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3AC7C-1A72-D1EF-561D-B79AB3CDCC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Rajivini</a:t>
            </a:r>
          </a:p>
          <a:p>
            <a:endParaRPr lang="en-US"/>
          </a:p>
        </p:txBody>
      </p:sp>
      <p:sp>
        <p:nvSpPr>
          <p:cNvPr id="4" name="Slide Number Placeholder 3">
            <a:extLst>
              <a:ext uri="{FF2B5EF4-FFF2-40B4-BE49-F238E27FC236}">
                <a16:creationId xmlns:a16="http://schemas.microsoft.com/office/drawing/2014/main" id="{769EBD24-3262-5CF4-FEBD-5B29F297A252}"/>
              </a:ext>
            </a:extLst>
          </p:cNvPr>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3059201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Rajivini</a:t>
            </a:r>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871EB-85C6-DE04-2C99-06BC0041A0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AC5F2-BFB1-9F49-B163-213733D86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BD2AA5-402C-E747-6D38-2ACE8F66C935}"/>
              </a:ext>
            </a:extLst>
          </p:cNvPr>
          <p:cNvSpPr>
            <a:spLocks noGrp="1"/>
          </p:cNvSpPr>
          <p:nvPr>
            <p:ph type="body" idx="1"/>
          </p:nvPr>
        </p:nvSpPr>
        <p:spPr/>
        <p:txBody>
          <a:bodyPr/>
          <a:lstStyle/>
          <a:p>
            <a:r>
              <a:rPr lang="en-US"/>
              <a:t>Rajivini</a:t>
            </a:r>
          </a:p>
        </p:txBody>
      </p:sp>
      <p:sp>
        <p:nvSpPr>
          <p:cNvPr id="4" name="Slide Number Placeholder 3">
            <a:extLst>
              <a:ext uri="{FF2B5EF4-FFF2-40B4-BE49-F238E27FC236}">
                <a16:creationId xmlns:a16="http://schemas.microsoft.com/office/drawing/2014/main" id="{987612B0-471D-BE60-0A04-D7F541E15DDC}"/>
              </a:ext>
            </a:extLst>
          </p:cNvPr>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2999899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EC5EE-BE47-C21F-864B-EA5E019FC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D5FF20-F004-9B82-EE40-FDB6E0167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D1D0F-BCC5-5D66-48FB-4C6072DE62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Rajivini</a:t>
            </a:r>
          </a:p>
          <a:p>
            <a:endParaRPr lang="en-US"/>
          </a:p>
        </p:txBody>
      </p:sp>
      <p:sp>
        <p:nvSpPr>
          <p:cNvPr id="4" name="Slide Number Placeholder 3">
            <a:extLst>
              <a:ext uri="{FF2B5EF4-FFF2-40B4-BE49-F238E27FC236}">
                <a16:creationId xmlns:a16="http://schemas.microsoft.com/office/drawing/2014/main" id="{F053D4F3-2008-CC66-0695-BA673F47A0D6}"/>
              </a:ext>
            </a:extLst>
          </p:cNvPr>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2368990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AE3B2-22DB-17F8-DA40-DAE11FBF4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1CBB1-BB06-8E42-95A6-CD28074AA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410A94-C822-340B-5C8B-5C52E61C4F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Rajivini</a:t>
            </a:r>
          </a:p>
          <a:p>
            <a:endParaRPr lang="en-US"/>
          </a:p>
        </p:txBody>
      </p:sp>
      <p:sp>
        <p:nvSpPr>
          <p:cNvPr id="4" name="Slide Number Placeholder 3">
            <a:extLst>
              <a:ext uri="{FF2B5EF4-FFF2-40B4-BE49-F238E27FC236}">
                <a16:creationId xmlns:a16="http://schemas.microsoft.com/office/drawing/2014/main" id="{695C070C-CD8A-A1C9-8886-D0C18786ACBC}"/>
              </a:ext>
            </a:extLst>
          </p:cNvPr>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3713822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D9FC-E110-E2DB-DD55-06DCCA2BF1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BE94C-65C8-18CC-1E3F-2523C4A1D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F82B52-4854-BE66-DAB9-1A0587E37B52}"/>
              </a:ext>
            </a:extLst>
          </p:cNvPr>
          <p:cNvSpPr>
            <a:spLocks noGrp="1"/>
          </p:cNvSpPr>
          <p:nvPr>
            <p:ph type="body" idx="1"/>
          </p:nvPr>
        </p:nvSpPr>
        <p:spPr/>
        <p:txBody>
          <a:bodyPr/>
          <a:lstStyle/>
          <a:p>
            <a:r>
              <a:rPr lang="en-US"/>
              <a:t>Raheela</a:t>
            </a:r>
          </a:p>
        </p:txBody>
      </p:sp>
      <p:sp>
        <p:nvSpPr>
          <p:cNvPr id="4" name="Slide Number Placeholder 3">
            <a:extLst>
              <a:ext uri="{FF2B5EF4-FFF2-40B4-BE49-F238E27FC236}">
                <a16:creationId xmlns:a16="http://schemas.microsoft.com/office/drawing/2014/main" id="{BBA85F6F-06E3-8BBC-B0CA-4DE03F5B2E17}"/>
              </a:ext>
            </a:extLst>
          </p:cNvPr>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2584636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Raheela</a:t>
            </a: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47663-508C-879A-6B2C-C7BFBD586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E39ED-F942-FDEC-515B-C8026FFC0B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50B7C-B561-A321-3841-32608596813F}"/>
              </a:ext>
            </a:extLst>
          </p:cNvPr>
          <p:cNvSpPr>
            <a:spLocks noGrp="1"/>
          </p:cNvSpPr>
          <p:nvPr>
            <p:ph type="body" idx="1"/>
          </p:nvPr>
        </p:nvSpPr>
        <p:spPr/>
        <p:txBody>
          <a:bodyPr/>
          <a:lstStyle/>
          <a:p>
            <a:r>
              <a:rPr lang="en-US"/>
              <a:t>Raheela</a:t>
            </a:r>
          </a:p>
        </p:txBody>
      </p:sp>
      <p:sp>
        <p:nvSpPr>
          <p:cNvPr id="4" name="Slide Number Placeholder 3">
            <a:extLst>
              <a:ext uri="{FF2B5EF4-FFF2-40B4-BE49-F238E27FC236}">
                <a16:creationId xmlns:a16="http://schemas.microsoft.com/office/drawing/2014/main" id="{2AF71C27-E6A4-D9BC-0330-21CE19243AA2}"/>
              </a:ext>
            </a:extLst>
          </p:cNvPr>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59217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536C2-E4DE-7207-1D92-330F9413A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22E72-1CA3-9A76-4AA5-1B6ED41EB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F7DF1-BC88-E3FD-46C6-582FCA1B6622}"/>
              </a:ext>
            </a:extLst>
          </p:cNvPr>
          <p:cNvSpPr>
            <a:spLocks noGrp="1"/>
          </p:cNvSpPr>
          <p:nvPr>
            <p:ph type="body" idx="1"/>
          </p:nvPr>
        </p:nvSpPr>
        <p:spPr/>
        <p:txBody>
          <a:bodyPr/>
          <a:lstStyle/>
          <a:p>
            <a:r>
              <a:rPr lang="en-US"/>
              <a:t>Rajivini</a:t>
            </a:r>
          </a:p>
          <a:p>
            <a:r>
              <a:rPr lang="en-US"/>
              <a:t>- Explain meaning of units reimbursed and that it’s the target variable. </a:t>
            </a:r>
          </a:p>
          <a:p>
            <a:r>
              <a:rPr lang="en-US"/>
              <a:t>- Explain # prescriptions</a:t>
            </a:r>
          </a:p>
        </p:txBody>
      </p:sp>
      <p:sp>
        <p:nvSpPr>
          <p:cNvPr id="4" name="Slide Number Placeholder 3">
            <a:extLst>
              <a:ext uri="{FF2B5EF4-FFF2-40B4-BE49-F238E27FC236}">
                <a16:creationId xmlns:a16="http://schemas.microsoft.com/office/drawing/2014/main" id="{9C479387-398A-3EF5-595A-F8790B982B16}"/>
              </a:ext>
            </a:extLst>
          </p:cNvPr>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59016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69DE-2605-9004-FEA0-F8328628C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22396B-2B79-2C1E-2C2E-E300E9046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CD8984-78B0-08D1-36AF-702AD18A6A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Rajivini</a:t>
            </a:r>
          </a:p>
          <a:p>
            <a:pPr marL="171450" indent="-171450">
              <a:buFontTx/>
              <a:buChar char="-"/>
            </a:pPr>
            <a:r>
              <a:rPr lang="en-US"/>
              <a:t>75% of Medicaid beneficiaries are enrolled in MCOs and more states are switching to MCOs </a:t>
            </a:r>
            <a:r>
              <a:rPr lang="en-US" err="1"/>
              <a:t>enrollements</a:t>
            </a:r>
            <a:r>
              <a:rPr lang="en-US"/>
              <a:t>. Therefore, the Dataset was </a:t>
            </a:r>
            <a:r>
              <a:rPr lang="en-US" err="1"/>
              <a:t>subseted</a:t>
            </a:r>
            <a:r>
              <a:rPr lang="en-US"/>
              <a:t> to be more predictive of future plans. (https://</a:t>
            </a:r>
            <a:r>
              <a:rPr lang="en-US" err="1"/>
              <a:t>www.medicaid.gov</a:t>
            </a:r>
            <a:r>
              <a:rPr lang="en-US"/>
              <a:t>/</a:t>
            </a:r>
            <a:r>
              <a:rPr lang="en-US" err="1"/>
              <a:t>medicaid</a:t>
            </a:r>
            <a:r>
              <a:rPr lang="en-US"/>
              <a:t>/managed-care/downloads/2022-medicaid-managed-care-enrollment-report.pdf)</a:t>
            </a:r>
          </a:p>
          <a:p>
            <a:pPr marL="171450" indent="-171450">
              <a:buFontTx/>
              <a:buChar char="-"/>
            </a:pPr>
            <a:endParaRPr lang="en-US"/>
          </a:p>
          <a:p>
            <a:pPr marL="171450" indent="-171450">
              <a:buFontTx/>
              <a:buChar char="-"/>
            </a:pPr>
            <a:endParaRPr lang="en-US" b="1"/>
          </a:p>
        </p:txBody>
      </p:sp>
      <p:sp>
        <p:nvSpPr>
          <p:cNvPr id="4" name="Slide Number Placeholder 3">
            <a:extLst>
              <a:ext uri="{FF2B5EF4-FFF2-40B4-BE49-F238E27FC236}">
                <a16:creationId xmlns:a16="http://schemas.microsoft.com/office/drawing/2014/main" id="{039B3226-22CB-6BD3-AB9A-2E86326FB0EE}"/>
              </a:ext>
            </a:extLst>
          </p:cNvPr>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2267597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D463-4A36-C6FE-39EA-A3458CD1E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C9F9D-03D4-CE87-89E9-89090F8653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0A231F-244B-6EAF-8106-006C69A602A1}"/>
              </a:ext>
            </a:extLst>
          </p:cNvPr>
          <p:cNvSpPr>
            <a:spLocks noGrp="1"/>
          </p:cNvSpPr>
          <p:nvPr>
            <p:ph type="body" idx="1"/>
          </p:nvPr>
        </p:nvSpPr>
        <p:spPr/>
        <p:txBody>
          <a:bodyPr/>
          <a:lstStyle/>
          <a:p>
            <a:r>
              <a:rPr lang="en-US"/>
              <a:t>Rajivini</a:t>
            </a:r>
          </a:p>
        </p:txBody>
      </p:sp>
      <p:sp>
        <p:nvSpPr>
          <p:cNvPr id="4" name="Slide Number Placeholder 3">
            <a:extLst>
              <a:ext uri="{FF2B5EF4-FFF2-40B4-BE49-F238E27FC236}">
                <a16:creationId xmlns:a16="http://schemas.microsoft.com/office/drawing/2014/main" id="{D81B17B3-EA28-FC33-FDD0-B444C941B86A}"/>
              </a:ext>
            </a:extLst>
          </p:cNvPr>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3173655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2B51C-4EFB-CA01-6E8A-D277462CA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280419-2569-2442-7660-38928CA07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870A6E-9DE0-BF0E-7B87-4674E3B4EE88}"/>
              </a:ext>
            </a:extLst>
          </p:cNvPr>
          <p:cNvSpPr>
            <a:spLocks noGrp="1"/>
          </p:cNvSpPr>
          <p:nvPr>
            <p:ph type="body" idx="1"/>
          </p:nvPr>
        </p:nvSpPr>
        <p:spPr/>
        <p:txBody>
          <a:bodyPr/>
          <a:lstStyle/>
          <a:p>
            <a:r>
              <a:rPr lang="en-US"/>
              <a:t>Rajivini</a:t>
            </a:r>
          </a:p>
          <a:p>
            <a:r>
              <a:rPr lang="en-US"/>
              <a:t> This decline was primarily due to the expiration of the COVID-19 continuous coverage provision, which had previously prevented states from disenrolling individuals from Medicaid during the public health emergency. Once this provision ended in March 2023, states resumed eligibility redeterminations, leading to significant disenrollments throughout</a:t>
            </a:r>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2B97AEDA-7235-C992-94BA-727024BA844B}"/>
              </a:ext>
            </a:extLst>
          </p:cNvPr>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21443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DA4CB-B644-E3DB-A901-E8C67BA9E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91316-129C-8961-41DA-D87F15380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ADFED-BC08-0B9F-A289-D0C8F90FFF19}"/>
              </a:ext>
            </a:extLst>
          </p:cNvPr>
          <p:cNvSpPr>
            <a:spLocks noGrp="1"/>
          </p:cNvSpPr>
          <p:nvPr>
            <p:ph type="body" idx="1"/>
          </p:nvPr>
        </p:nvSpPr>
        <p:spPr/>
        <p:txBody>
          <a:bodyPr/>
          <a:lstStyle/>
          <a:p>
            <a:r>
              <a:rPr lang="en-US"/>
              <a:t>Rajivini</a:t>
            </a:r>
          </a:p>
        </p:txBody>
      </p:sp>
      <p:sp>
        <p:nvSpPr>
          <p:cNvPr id="4" name="Slide Number Placeholder 3">
            <a:extLst>
              <a:ext uri="{FF2B5EF4-FFF2-40B4-BE49-F238E27FC236}">
                <a16:creationId xmlns:a16="http://schemas.microsoft.com/office/drawing/2014/main" id="{3710BDFF-E710-0598-5086-7452CF2A4272}"/>
              </a:ext>
            </a:extLst>
          </p:cNvPr>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2131725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hf hd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2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2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6.xml"/><Relationship Id="rId3" Type="http://schemas.openxmlformats.org/officeDocument/2006/relationships/slide" Target="slide2.xml"/><Relationship Id="rId21" Type="http://schemas.openxmlformats.org/officeDocument/2006/relationships/slide" Target="slide18.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hyperlink" Target="301,15,Slide%2015" TargetMode="External"/><Relationship Id="rId2" Type="http://schemas.openxmlformats.org/officeDocument/2006/relationships/notesSlide" Target="../notesSlides/notesSlide23.xml"/><Relationship Id="rId16" Type="http://schemas.openxmlformats.org/officeDocument/2006/relationships/slide" Target="slide15.xml"/><Relationship Id="rId20" Type="http://schemas.openxmlformats.org/officeDocument/2006/relationships/hyperlink" Target="293,17,Slide%2017" TargetMode="Externa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14.xml"/><Relationship Id="rId23" Type="http://schemas.openxmlformats.org/officeDocument/2006/relationships/slide" Target="slide20.xml"/><Relationship Id="rId10" Type="http://schemas.openxmlformats.org/officeDocument/2006/relationships/slide" Target="slide9.xml"/><Relationship Id="rId19" Type="http://schemas.openxmlformats.org/officeDocument/2006/relationships/slide" Target="slide17.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26666"/>
        </a:solidFill>
        <a:effectLst/>
      </p:bgPr>
    </p:bg>
    <p:spTree>
      <p:nvGrpSpPr>
        <p:cNvPr id="1" name=""/>
        <p:cNvGrpSpPr/>
        <p:nvPr/>
      </p:nvGrpSpPr>
      <p:grpSpPr>
        <a:xfrm>
          <a:off x="0" y="0"/>
          <a:ext cx="0" cy="0"/>
          <a:chOff x="0" y="0"/>
          <a:chExt cx="0" cy="0"/>
        </a:xfrm>
      </p:grpSpPr>
      <p:sp>
        <p:nvSpPr>
          <p:cNvPr id="2" name="Object 1"/>
          <p:cNvSpPr/>
          <p:nvPr/>
        </p:nvSpPr>
        <p:spPr>
          <a:xfrm>
            <a:off x="103112" y="4725416"/>
            <a:ext cx="7952867" cy="2132583"/>
          </a:xfrm>
          <a:prstGeom prst="rect">
            <a:avLst/>
          </a:prstGeom>
          <a:noFill/>
        </p:spPr>
        <p:txBody>
          <a:bodyPr wrap="square" lIns="0" tIns="0" rIns="0" bIns="0" rtlCol="0" anchor="ctr"/>
          <a:lstStyle/>
          <a:p>
            <a:pPr algn="l">
              <a:lnSpc>
                <a:spcPts val="3926"/>
              </a:lnSpc>
              <a:buNone/>
            </a:pPr>
            <a:r>
              <a:rPr lang="en-US" sz="3700" b="1">
                <a:solidFill>
                  <a:srgbClr val="FFFFFF"/>
                </a:solidFill>
                <a:latin typeface="Verdana" pitchFamily="34" charset="0"/>
                <a:ea typeface="Verdana" pitchFamily="34" charset="-122"/>
                <a:cs typeface="Verdana" pitchFamily="34" charset="-120"/>
              </a:rPr>
              <a:t>Dosage Disparities: Medicaid Reimbursement Trends and Predictive Insights</a:t>
            </a:r>
            <a:endParaRPr lang="en-US" sz="3700">
              <a:latin typeface="Verdana" panose="020B0604030504040204" pitchFamily="34" charset="0"/>
            </a:endParaRPr>
          </a:p>
        </p:txBody>
      </p:sp>
      <p:sp>
        <p:nvSpPr>
          <p:cNvPr id="3" name="Object 2"/>
          <p:cNvSpPr/>
          <p:nvPr/>
        </p:nvSpPr>
        <p:spPr>
          <a:xfrm>
            <a:off x="8350264" y="5506446"/>
            <a:ext cx="3738624" cy="1258955"/>
          </a:xfrm>
          <a:prstGeom prst="rect">
            <a:avLst/>
          </a:prstGeom>
          <a:noFill/>
        </p:spPr>
        <p:txBody>
          <a:bodyPr wrap="square" lIns="0" tIns="0" rIns="0" bIns="0" rtlCol="0" anchor="ctr"/>
          <a:lstStyle/>
          <a:p>
            <a:pPr algn="r">
              <a:spcBef>
                <a:spcPts val="593"/>
              </a:spcBef>
              <a:buNone/>
            </a:pPr>
            <a:r>
              <a:rPr lang="en-US" sz="2400">
                <a:solidFill>
                  <a:schemeClr val="bg1"/>
                </a:solidFill>
                <a:latin typeface="Verdana" panose="020B0604030504040204" pitchFamily="34" charset="0"/>
                <a:ea typeface="Verdana" panose="020B0604030504040204" pitchFamily="34" charset="0"/>
                <a:cs typeface="Verdana" panose="020B0604030504040204" pitchFamily="34" charset="0"/>
              </a:rPr>
              <a:t>Raheela Charania </a:t>
            </a:r>
          </a:p>
          <a:p>
            <a:pPr algn="r">
              <a:spcBef>
                <a:spcPts val="593"/>
              </a:spcBef>
              <a:buNone/>
            </a:pPr>
            <a:r>
              <a:rPr lang="en-US" sz="2400">
                <a:solidFill>
                  <a:schemeClr val="bg1"/>
                </a:solidFill>
                <a:latin typeface="Verdana" panose="020B0604030504040204" pitchFamily="34" charset="0"/>
                <a:ea typeface="Verdana" panose="020B0604030504040204" pitchFamily="34" charset="0"/>
                <a:cs typeface="Verdana" panose="020B0604030504040204" pitchFamily="34" charset="0"/>
              </a:rPr>
              <a:t>Prabhu Shankar</a:t>
            </a:r>
          </a:p>
          <a:p>
            <a:pPr algn="r">
              <a:spcBef>
                <a:spcPts val="593"/>
              </a:spcBef>
              <a:buNone/>
            </a:pPr>
            <a:r>
              <a:rPr lang="en-US" sz="2400">
                <a:solidFill>
                  <a:schemeClr val="bg1"/>
                </a:solidFill>
                <a:latin typeface="Verdana" panose="020B0604030504040204" pitchFamily="34" charset="0"/>
                <a:ea typeface="Verdana" panose="020B0604030504040204" pitchFamily="34" charset="0"/>
                <a:cs typeface="Verdana" panose="020B0604030504040204" pitchFamily="34" charset="0"/>
              </a:rPr>
              <a:t>Rajivini Tiruveedhula</a:t>
            </a:r>
          </a:p>
        </p:txBody>
      </p:sp>
      <p:sp>
        <p:nvSpPr>
          <p:cNvPr id="4" name="Object 3"/>
          <p:cNvSpPr/>
          <p:nvPr/>
        </p:nvSpPr>
        <p:spPr>
          <a:xfrm>
            <a:off x="0" y="0"/>
            <a:ext cx="12188952" cy="4725417"/>
          </a:xfrm>
          <a:prstGeom prst="rect">
            <a:avLst/>
          </a:prstGeom>
          <a:solidFill>
            <a:srgbClr val="000000">
              <a:alpha val="0"/>
            </a:srgbClr>
          </a:solidFill>
        </p:spPr>
        <p:txBody>
          <a:bodyPr/>
          <a:lstStyle/>
          <a:p>
            <a:endParaRPr lang="en-US">
              <a:latin typeface="Verdana" panose="020B0604030504040204" pitchFamily="34" charset="0"/>
            </a:endParaRPr>
          </a:p>
        </p:txBody>
      </p:sp>
      <p:pic>
        <p:nvPicPr>
          <p:cNvPr id="5" name="Object 4" descr="jwWtZrm67VI"/>
          <p:cNvPicPr>
            <a:picLocks noChangeAspect="1"/>
          </p:cNvPicPr>
          <p:nvPr/>
        </p:nvPicPr>
        <p:blipFill>
          <a:blip r:embed="rId3"/>
          <a:srcRect t="22284" b="22284"/>
          <a:stretch/>
        </p:blipFill>
        <p:spPr>
          <a:xfrm>
            <a:off x="0" y="0"/>
            <a:ext cx="12188952" cy="47254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036666"/>
        </a:solidFill>
        <a:effectLst/>
      </p:bgPr>
    </p:bg>
    <p:spTree>
      <p:nvGrpSpPr>
        <p:cNvPr id="1" name=""/>
        <p:cNvGrpSpPr/>
        <p:nvPr/>
      </p:nvGrpSpPr>
      <p:grpSpPr>
        <a:xfrm>
          <a:off x="0" y="0"/>
          <a:ext cx="0" cy="0"/>
          <a:chOff x="0" y="0"/>
          <a:chExt cx="0" cy="0"/>
        </a:xfrm>
      </p:grpSpPr>
      <p:sp>
        <p:nvSpPr>
          <p:cNvPr id="2" name="Object 1"/>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chemeClr val="bg1"/>
                </a:solidFill>
                <a:latin typeface="Verdana" panose="020B0604030504040204" pitchFamily="34" charset="0"/>
                <a:ea typeface="Verdana" panose="020B0604030504040204" pitchFamily="34" charset="0"/>
                <a:cs typeface="Verdana" panose="020B0604030504040204" pitchFamily="34" charset="0"/>
              </a:rPr>
              <a:t>Top Manufacturer Trends (2021-2024)</a:t>
            </a:r>
            <a:endParaRPr lang="en-US">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a:extLst>
              <a:ext uri="{FF2B5EF4-FFF2-40B4-BE49-F238E27FC236}">
                <a16:creationId xmlns:a16="http://schemas.microsoft.com/office/drawing/2014/main" id="{82D59B14-20F9-AC86-811D-8A57FC627D1C}"/>
              </a:ext>
            </a:extLst>
          </p:cNvPr>
          <p:cNvPicPr>
            <a:picLocks noChangeAspect="1"/>
          </p:cNvPicPr>
          <p:nvPr/>
        </p:nvPicPr>
        <p:blipFill>
          <a:blip r:embed="rId3"/>
          <a:stretch>
            <a:fillRect/>
          </a:stretch>
        </p:blipFill>
        <p:spPr>
          <a:xfrm>
            <a:off x="59954" y="1209485"/>
            <a:ext cx="5945121" cy="2651760"/>
          </a:xfrm>
          <a:prstGeom prst="rect">
            <a:avLst/>
          </a:prstGeom>
        </p:spPr>
      </p:pic>
      <p:pic>
        <p:nvPicPr>
          <p:cNvPr id="12" name="Picture 11">
            <a:extLst>
              <a:ext uri="{FF2B5EF4-FFF2-40B4-BE49-F238E27FC236}">
                <a16:creationId xmlns:a16="http://schemas.microsoft.com/office/drawing/2014/main" id="{DC954C8A-E6F5-591F-5274-806111E9A6E4}"/>
              </a:ext>
            </a:extLst>
          </p:cNvPr>
          <p:cNvPicPr>
            <a:picLocks/>
          </p:cNvPicPr>
          <p:nvPr/>
        </p:nvPicPr>
        <p:blipFill>
          <a:blip r:embed="rId4"/>
          <a:srcRect l="-209" t="-468" r="161" b="15233"/>
          <a:stretch/>
        </p:blipFill>
        <p:spPr>
          <a:xfrm>
            <a:off x="6174499" y="1194935"/>
            <a:ext cx="5943600" cy="2651760"/>
          </a:xfrm>
          <a:prstGeom prst="rect">
            <a:avLst/>
          </a:prstGeom>
        </p:spPr>
      </p:pic>
      <p:pic>
        <p:nvPicPr>
          <p:cNvPr id="13" name="Picture 12">
            <a:extLst>
              <a:ext uri="{FF2B5EF4-FFF2-40B4-BE49-F238E27FC236}">
                <a16:creationId xmlns:a16="http://schemas.microsoft.com/office/drawing/2014/main" id="{8550B25D-5592-2DAF-A0CC-2E1EB6CC5616}"/>
              </a:ext>
            </a:extLst>
          </p:cNvPr>
          <p:cNvPicPr>
            <a:picLocks/>
          </p:cNvPicPr>
          <p:nvPr/>
        </p:nvPicPr>
        <p:blipFill>
          <a:blip r:embed="rId5"/>
          <a:stretch>
            <a:fillRect/>
          </a:stretch>
        </p:blipFill>
        <p:spPr>
          <a:xfrm>
            <a:off x="59954" y="3996395"/>
            <a:ext cx="5943600" cy="2651760"/>
          </a:xfrm>
          <a:prstGeom prst="rect">
            <a:avLst/>
          </a:prstGeom>
        </p:spPr>
      </p:pic>
      <p:pic>
        <p:nvPicPr>
          <p:cNvPr id="4" name="Picture 3">
            <a:extLst>
              <a:ext uri="{FF2B5EF4-FFF2-40B4-BE49-F238E27FC236}">
                <a16:creationId xmlns:a16="http://schemas.microsoft.com/office/drawing/2014/main" id="{C08CB5CF-B92B-6538-AA12-6DB6CADFB199}"/>
              </a:ext>
            </a:extLst>
          </p:cNvPr>
          <p:cNvPicPr>
            <a:picLocks/>
          </p:cNvPicPr>
          <p:nvPr/>
        </p:nvPicPr>
        <p:blipFill>
          <a:blip r:embed="rId6"/>
          <a:stretch>
            <a:fillRect/>
          </a:stretch>
        </p:blipFill>
        <p:spPr>
          <a:xfrm>
            <a:off x="6174499" y="3996395"/>
            <a:ext cx="5943600" cy="2651760"/>
          </a:xfrm>
          <a:prstGeom prst="rect">
            <a:avLst/>
          </a:prstGeom>
        </p:spPr>
      </p:pic>
      <p:sp>
        <p:nvSpPr>
          <p:cNvPr id="6" name="TextBox 5">
            <a:extLst>
              <a:ext uri="{FF2B5EF4-FFF2-40B4-BE49-F238E27FC236}">
                <a16:creationId xmlns:a16="http://schemas.microsoft.com/office/drawing/2014/main" id="{9F290718-9DC5-0EC3-0E16-FB6CF07E558D}"/>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10</a:t>
            </a:r>
            <a:endParaRPr lang="en-US">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75BAB4"/>
        </a:solidFill>
        <a:effectLst/>
      </p:bgPr>
    </p:bg>
    <p:spTree>
      <p:nvGrpSpPr>
        <p:cNvPr id="1" name=""/>
        <p:cNvGrpSpPr/>
        <p:nvPr/>
      </p:nvGrpSpPr>
      <p:grpSpPr>
        <a:xfrm>
          <a:off x="0" y="0"/>
          <a:ext cx="0" cy="0"/>
          <a:chOff x="0" y="0"/>
          <a:chExt cx="0" cy="0"/>
        </a:xfrm>
      </p:grpSpPr>
      <p:sp>
        <p:nvSpPr>
          <p:cNvPr id="2" name="Object 1"/>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rgbClr val="036666"/>
                </a:solidFill>
                <a:latin typeface="Verdana" panose="020B0604030504040204" pitchFamily="34" charset="0"/>
                <a:ea typeface="Verdana" panose="020B0604030504040204" pitchFamily="34" charset="0"/>
                <a:cs typeface="Verdana" panose="020B0604030504040204" pitchFamily="34" charset="0"/>
              </a:rPr>
              <a:t>Preprocessing for Model Creation</a:t>
            </a:r>
            <a:endParaRPr lang="en-US">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sp>
        <p:nvSpPr>
          <p:cNvPr id="3" name="Object 2"/>
          <p:cNvSpPr/>
          <p:nvPr/>
        </p:nvSpPr>
        <p:spPr>
          <a:xfrm>
            <a:off x="452329" y="1324821"/>
            <a:ext cx="714196" cy="714196"/>
          </a:xfrm>
          <a:prstGeom prst="ellipse">
            <a:avLst/>
          </a:prstGeom>
          <a:solidFill>
            <a:srgbClr val="026666"/>
          </a:solidFill>
        </p:spPr>
        <p:txBody>
          <a:bodyPr/>
          <a:lstStyle/>
          <a:p>
            <a:endParaRPr lang="en-US">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517" y="1548005"/>
            <a:ext cx="285679" cy="285679"/>
          </a:xfrm>
          <a:prstGeom prst="rect">
            <a:avLst/>
          </a:prstGeom>
        </p:spPr>
      </p:pic>
      <p:sp>
        <p:nvSpPr>
          <p:cNvPr id="5" name="Object 4"/>
          <p:cNvSpPr/>
          <p:nvPr/>
        </p:nvSpPr>
        <p:spPr>
          <a:xfrm>
            <a:off x="1269189" y="1324821"/>
            <a:ext cx="4858022" cy="1027265"/>
          </a:xfrm>
          <a:prstGeom prst="rect">
            <a:avLst/>
          </a:prstGeom>
          <a:noFill/>
        </p:spPr>
        <p:txBody>
          <a:bodyPr wrap="square" lIns="0" tIns="0" rIns="0" bIns="0" rtlCol="0" anchor="t"/>
          <a:lstStyle/>
          <a:p>
            <a:pPr algn="l">
              <a:buNone/>
            </a:pPr>
            <a:r>
              <a:rPr lang="en-US" sz="2400" b="1">
                <a:solidFill>
                  <a:srgbClr val="036666"/>
                </a:solidFill>
                <a:latin typeface="Verdana" panose="020B0604030504040204" pitchFamily="34" charset="0"/>
                <a:ea typeface="Verdana" panose="020B0604030504040204" pitchFamily="34" charset="0"/>
                <a:cs typeface="Verdana" panose="020B0604030504040204" pitchFamily="34" charset="0"/>
              </a:rPr>
              <a:t>Combined Medicaid data with Socioeconomic data</a:t>
            </a:r>
          </a:p>
        </p:txBody>
      </p:sp>
      <p:sp>
        <p:nvSpPr>
          <p:cNvPr id="6" name="Object 5"/>
          <p:cNvSpPr/>
          <p:nvPr/>
        </p:nvSpPr>
        <p:spPr>
          <a:xfrm>
            <a:off x="1269189" y="2162816"/>
            <a:ext cx="4590271" cy="1593758"/>
          </a:xfrm>
          <a:prstGeom prst="rect">
            <a:avLst/>
          </a:prstGeom>
          <a:noFill/>
        </p:spPr>
        <p:txBody>
          <a:bodyPr wrap="square" lIns="0" tIns="0" rIns="0" bIns="0" rtlCol="0" anchor="t"/>
          <a:lstStyle/>
          <a:p>
            <a:pPr algn="l">
              <a:spcBef>
                <a:spcPts val="772"/>
              </a:spcBef>
              <a:buNone/>
            </a:pPr>
            <a:r>
              <a:rPr lang="en-US" sz="2000">
                <a:solidFill>
                  <a:srgbClr val="036666"/>
                </a:solidFill>
                <a:latin typeface="Verdana" panose="020B0604030504040204" pitchFamily="34" charset="0"/>
                <a:ea typeface="Verdana" panose="020B0604030504040204" pitchFamily="34" charset="0"/>
                <a:cs typeface="Verdana" panose="020B0604030504040204" pitchFamily="34" charset="0"/>
              </a:rPr>
              <a:t>Merged Medicaid drug utilization data with external metrics including Real GDP, average temperature, state poverty rates, population estimates and per capita income.</a:t>
            </a:r>
            <a:endParaRPr lang="en-US" sz="2800">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sp>
        <p:nvSpPr>
          <p:cNvPr id="7" name="Object 6"/>
          <p:cNvSpPr/>
          <p:nvPr/>
        </p:nvSpPr>
        <p:spPr>
          <a:xfrm>
            <a:off x="6562549" y="4105029"/>
            <a:ext cx="714196" cy="714196"/>
          </a:xfrm>
          <a:prstGeom prst="ellipse">
            <a:avLst/>
          </a:prstGeom>
          <a:solidFill>
            <a:srgbClr val="FFD9AD"/>
          </a:solidFill>
        </p:spPr>
        <p:txBody>
          <a:bodyPr/>
          <a:lstStyle/>
          <a:p>
            <a:endParaRPr lang="en-US">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28827" y="4271302"/>
            <a:ext cx="390427" cy="380905"/>
          </a:xfrm>
          <a:prstGeom prst="rect">
            <a:avLst/>
          </a:prstGeom>
        </p:spPr>
      </p:pic>
      <p:sp>
        <p:nvSpPr>
          <p:cNvPr id="9" name="Object 8"/>
          <p:cNvSpPr/>
          <p:nvPr/>
        </p:nvSpPr>
        <p:spPr>
          <a:xfrm>
            <a:off x="7338754" y="4223502"/>
            <a:ext cx="4242327" cy="611677"/>
          </a:xfrm>
          <a:prstGeom prst="rect">
            <a:avLst/>
          </a:prstGeom>
          <a:noFill/>
        </p:spPr>
        <p:txBody>
          <a:bodyPr wrap="square" lIns="0" tIns="0" rIns="0" bIns="0" rtlCol="0" anchor="t"/>
          <a:lstStyle/>
          <a:p>
            <a:pPr algn="l">
              <a:buNone/>
            </a:pPr>
            <a:r>
              <a:rPr lang="en-US" sz="2400" b="1">
                <a:solidFill>
                  <a:srgbClr val="036666"/>
                </a:solidFill>
                <a:latin typeface="Verdana" panose="020B0604030504040204" pitchFamily="34" charset="0"/>
                <a:ea typeface="Verdana" panose="020B0604030504040204" pitchFamily="34" charset="0"/>
                <a:cs typeface="Verdana" panose="020B0604030504040204" pitchFamily="34" charset="0"/>
              </a:rPr>
              <a:t>Data Partitioning</a:t>
            </a:r>
          </a:p>
        </p:txBody>
      </p:sp>
      <p:sp>
        <p:nvSpPr>
          <p:cNvPr id="10" name="Object 9"/>
          <p:cNvSpPr/>
          <p:nvPr/>
        </p:nvSpPr>
        <p:spPr>
          <a:xfrm>
            <a:off x="7338754" y="4724332"/>
            <a:ext cx="3982075" cy="1383830"/>
          </a:xfrm>
          <a:prstGeom prst="rect">
            <a:avLst/>
          </a:prstGeom>
          <a:noFill/>
        </p:spPr>
        <p:txBody>
          <a:bodyPr wrap="square" lIns="0" tIns="0" rIns="0" bIns="0" rtlCol="0" anchor="t"/>
          <a:lstStyle/>
          <a:p>
            <a:pPr>
              <a:spcBef>
                <a:spcPts val="772"/>
              </a:spcBef>
            </a:pPr>
            <a:r>
              <a:rPr lang="en-US" sz="2000">
                <a:solidFill>
                  <a:srgbClr val="036666"/>
                </a:solidFill>
                <a:latin typeface="Verdana"/>
                <a:ea typeface="Verdana"/>
                <a:cs typeface="Verdana" panose="020B0604030504040204" pitchFamily="34" charset="0"/>
              </a:rPr>
              <a:t>80% Training Dataset </a:t>
            </a:r>
          </a:p>
          <a:p>
            <a:pPr>
              <a:spcBef>
                <a:spcPts val="772"/>
              </a:spcBef>
            </a:pPr>
            <a:r>
              <a:rPr lang="en-US" sz="2000">
                <a:solidFill>
                  <a:srgbClr val="036666"/>
                </a:solidFill>
                <a:latin typeface="Verdana"/>
                <a:ea typeface="Verdana"/>
                <a:cs typeface="Verdana" panose="020B0604030504040204" pitchFamily="34" charset="0"/>
              </a:rPr>
              <a:t>20% Test Dataset</a:t>
            </a:r>
          </a:p>
        </p:txBody>
      </p:sp>
      <p:sp>
        <p:nvSpPr>
          <p:cNvPr id="11" name="Object 10"/>
          <p:cNvSpPr/>
          <p:nvPr/>
        </p:nvSpPr>
        <p:spPr>
          <a:xfrm>
            <a:off x="452329" y="4105029"/>
            <a:ext cx="714196" cy="714196"/>
          </a:xfrm>
          <a:prstGeom prst="ellipse">
            <a:avLst/>
          </a:prstGeom>
          <a:solidFill>
            <a:srgbClr val="FEC088"/>
          </a:solidFill>
        </p:spPr>
        <p:txBody>
          <a:bodyPr/>
          <a:lstStyle/>
          <a:p>
            <a:endParaRPr lang="en-US">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220" y="4344955"/>
            <a:ext cx="333292" cy="238065"/>
          </a:xfrm>
          <a:prstGeom prst="rect">
            <a:avLst/>
          </a:prstGeom>
        </p:spPr>
      </p:pic>
      <p:sp>
        <p:nvSpPr>
          <p:cNvPr id="13" name="Object 12"/>
          <p:cNvSpPr/>
          <p:nvPr/>
        </p:nvSpPr>
        <p:spPr>
          <a:xfrm>
            <a:off x="1264733" y="4225922"/>
            <a:ext cx="4242327" cy="714196"/>
          </a:xfrm>
          <a:prstGeom prst="rect">
            <a:avLst/>
          </a:prstGeom>
          <a:noFill/>
        </p:spPr>
        <p:txBody>
          <a:bodyPr wrap="square" lIns="0" tIns="0" rIns="0" bIns="0" rtlCol="0" anchor="t"/>
          <a:lstStyle/>
          <a:p>
            <a:pPr algn="l">
              <a:buNone/>
            </a:pPr>
            <a:r>
              <a:rPr lang="en-US" sz="2400" b="1">
                <a:solidFill>
                  <a:srgbClr val="036666"/>
                </a:solidFill>
                <a:latin typeface="Verdana" panose="020B0604030504040204" pitchFamily="34" charset="0"/>
                <a:ea typeface="Verdana" panose="020B0604030504040204" pitchFamily="34" charset="0"/>
                <a:cs typeface="Verdana" panose="020B0604030504040204" pitchFamily="34" charset="0"/>
              </a:rPr>
              <a:t>Target Encoding</a:t>
            </a:r>
          </a:p>
        </p:txBody>
      </p:sp>
      <p:sp>
        <p:nvSpPr>
          <p:cNvPr id="14" name="Object 13"/>
          <p:cNvSpPr/>
          <p:nvPr/>
        </p:nvSpPr>
        <p:spPr>
          <a:xfrm>
            <a:off x="1282507" y="4657140"/>
            <a:ext cx="4642298" cy="1550848"/>
          </a:xfrm>
          <a:prstGeom prst="rect">
            <a:avLst/>
          </a:prstGeom>
          <a:noFill/>
        </p:spPr>
        <p:txBody>
          <a:bodyPr wrap="square" lIns="0" tIns="0" rIns="0" bIns="0" rtlCol="0" anchor="t"/>
          <a:lstStyle/>
          <a:p>
            <a:pPr algn="l">
              <a:spcBef>
                <a:spcPts val="772"/>
              </a:spcBef>
              <a:buNone/>
            </a:pPr>
            <a:r>
              <a:rPr lang="en-US" sz="2000">
                <a:solidFill>
                  <a:srgbClr val="036666"/>
                </a:solidFill>
                <a:latin typeface="Verdana" panose="020B0604030504040204" pitchFamily="34" charset="0"/>
                <a:ea typeface="Verdana" panose="020B0604030504040204" pitchFamily="34" charset="0"/>
                <a:cs typeface="Verdana" panose="020B0604030504040204" pitchFamily="34" charset="0"/>
              </a:rPr>
              <a:t>Categorical variables were encoded using target mean encoding with 5-fold cross-validation, mapping category-wise training means onto validation folds.</a:t>
            </a:r>
          </a:p>
        </p:txBody>
      </p:sp>
      <p:sp>
        <p:nvSpPr>
          <p:cNvPr id="15" name="Object 14"/>
          <p:cNvSpPr/>
          <p:nvPr/>
        </p:nvSpPr>
        <p:spPr>
          <a:xfrm>
            <a:off x="6449657" y="1288798"/>
            <a:ext cx="714196" cy="714196"/>
          </a:xfrm>
          <a:prstGeom prst="ellipse">
            <a:avLst/>
          </a:prstGeom>
          <a:solidFill>
            <a:srgbClr val="FF8000"/>
          </a:solidFill>
        </p:spPr>
        <p:txBody>
          <a:bodyPr/>
          <a:lstStyle/>
          <a:p>
            <a:endParaRPr lang="en-US">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Object 16"/>
          <p:cNvSpPr/>
          <p:nvPr/>
        </p:nvSpPr>
        <p:spPr>
          <a:xfrm>
            <a:off x="7274155" y="1311094"/>
            <a:ext cx="4242327" cy="771499"/>
          </a:xfrm>
          <a:prstGeom prst="rect">
            <a:avLst/>
          </a:prstGeom>
          <a:noFill/>
        </p:spPr>
        <p:txBody>
          <a:bodyPr wrap="square" lIns="0" tIns="0" rIns="0" bIns="0" rtlCol="0" anchor="t"/>
          <a:lstStyle/>
          <a:p>
            <a:pPr algn="l">
              <a:buNone/>
            </a:pPr>
            <a:r>
              <a:rPr lang="en-US" sz="2400" b="1">
                <a:solidFill>
                  <a:srgbClr val="036666"/>
                </a:solidFill>
                <a:latin typeface="Verdana" panose="020B0604030504040204" pitchFamily="34" charset="0"/>
                <a:ea typeface="Verdana" panose="020B0604030504040204" pitchFamily="34" charset="0"/>
                <a:cs typeface="Verdana" panose="020B0604030504040204" pitchFamily="34" charset="0"/>
              </a:rPr>
              <a:t>ARIMA-Based Index Projection</a:t>
            </a:r>
          </a:p>
        </p:txBody>
      </p:sp>
      <p:sp>
        <p:nvSpPr>
          <p:cNvPr id="18" name="Object 17"/>
          <p:cNvSpPr/>
          <p:nvPr/>
        </p:nvSpPr>
        <p:spPr>
          <a:xfrm>
            <a:off x="7271703" y="2162972"/>
            <a:ext cx="4242327" cy="1550848"/>
          </a:xfrm>
          <a:prstGeom prst="rect">
            <a:avLst/>
          </a:prstGeom>
          <a:noFill/>
        </p:spPr>
        <p:txBody>
          <a:bodyPr wrap="square" lIns="0" tIns="0" rIns="0" bIns="0" rtlCol="0" anchor="t"/>
          <a:lstStyle/>
          <a:p>
            <a:pPr>
              <a:spcBef>
                <a:spcPts val="772"/>
              </a:spcBef>
            </a:pPr>
            <a:r>
              <a:rPr lang="en-US" sz="2000">
                <a:solidFill>
                  <a:srgbClr val="036666"/>
                </a:solidFill>
                <a:latin typeface="Verdana"/>
                <a:ea typeface="Verdana"/>
                <a:cs typeface="Verdana" panose="020B0604030504040204" pitchFamily="34" charset="0"/>
              </a:rPr>
              <a:t>Applied ARIMA to forecast socioeconomic index trends to predict future trends</a:t>
            </a:r>
          </a:p>
        </p:txBody>
      </p:sp>
      <p:sp>
        <p:nvSpPr>
          <p:cNvPr id="19" name="Object 18"/>
          <p:cNvSpPr/>
          <p:nvPr/>
        </p:nvSpPr>
        <p:spPr>
          <a:xfrm>
            <a:off x="7848384" y="8244425"/>
            <a:ext cx="247588"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21" name="Graphic 20" descr="Upward trend with solid fill">
            <a:extLst>
              <a:ext uri="{FF2B5EF4-FFF2-40B4-BE49-F238E27FC236}">
                <a16:creationId xmlns:a16="http://schemas.microsoft.com/office/drawing/2014/main" id="{6A2A909A-C0AC-3AC0-AC57-21E33308CB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549" y="1401690"/>
            <a:ext cx="488411" cy="488411"/>
          </a:xfrm>
          <a:prstGeom prst="rect">
            <a:avLst/>
          </a:prstGeom>
        </p:spPr>
      </p:pic>
      <p:sp>
        <p:nvSpPr>
          <p:cNvPr id="16" name="TextBox 15">
            <a:extLst>
              <a:ext uri="{FF2B5EF4-FFF2-40B4-BE49-F238E27FC236}">
                <a16:creationId xmlns:a16="http://schemas.microsoft.com/office/drawing/2014/main" id="{9482A448-4FCB-0601-FD07-5A9D8C622C17}"/>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11</a:t>
            </a:r>
            <a:endParaRPr lang="en-US">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26666"/>
        </a:solidFill>
        <a:effectLst/>
      </p:bgPr>
    </p:bg>
    <p:spTree>
      <p:nvGrpSpPr>
        <p:cNvPr id="1" name=""/>
        <p:cNvGrpSpPr/>
        <p:nvPr/>
      </p:nvGrpSpPr>
      <p:grpSpPr>
        <a:xfrm>
          <a:off x="0" y="0"/>
          <a:ext cx="0" cy="0"/>
          <a:chOff x="0" y="0"/>
          <a:chExt cx="0" cy="0"/>
        </a:xfrm>
      </p:grpSpPr>
      <p:sp>
        <p:nvSpPr>
          <p:cNvPr id="2" name="Object 1"/>
          <p:cNvSpPr/>
          <p:nvPr/>
        </p:nvSpPr>
        <p:spPr>
          <a:xfrm>
            <a:off x="0" y="180914"/>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Model 1: Multiple Linear Regression</a:t>
            </a:r>
          </a:p>
        </p:txBody>
      </p:sp>
      <p:sp>
        <p:nvSpPr>
          <p:cNvPr id="26" name="TextBox 25">
            <a:extLst>
              <a:ext uri="{FF2B5EF4-FFF2-40B4-BE49-F238E27FC236}">
                <a16:creationId xmlns:a16="http://schemas.microsoft.com/office/drawing/2014/main" id="{4EE98967-9188-4169-AF84-DDB078D04C2C}"/>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12</a:t>
            </a:r>
            <a:endParaRPr lang="en-US">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0" name="Table 29">
            <a:extLst>
              <a:ext uri="{FF2B5EF4-FFF2-40B4-BE49-F238E27FC236}">
                <a16:creationId xmlns:a16="http://schemas.microsoft.com/office/drawing/2014/main" id="{3AA99EDD-D158-09D5-13A7-BDBD2B220203}"/>
              </a:ext>
            </a:extLst>
          </p:cNvPr>
          <p:cNvGraphicFramePr>
            <a:graphicFrameLocks noGrp="1"/>
          </p:cNvGraphicFramePr>
          <p:nvPr>
            <p:extLst>
              <p:ext uri="{D42A27DB-BD31-4B8C-83A1-F6EECF244321}">
                <p14:modId xmlns:p14="http://schemas.microsoft.com/office/powerpoint/2010/main" val="2947655407"/>
              </p:ext>
            </p:extLst>
          </p:nvPr>
        </p:nvGraphicFramePr>
        <p:xfrm>
          <a:off x="3286059" y="1295399"/>
          <a:ext cx="8395498" cy="2133600"/>
        </p:xfrm>
        <a:graphic>
          <a:graphicData uri="http://schemas.openxmlformats.org/drawingml/2006/table">
            <a:tbl>
              <a:tblPr firstRow="1" bandRow="1">
                <a:tableStyleId>{5C22544A-7EE6-4342-B048-85BDC9FD1C3A}</a:tableStyleId>
              </a:tblPr>
              <a:tblGrid>
                <a:gridCol w="6371288">
                  <a:extLst>
                    <a:ext uri="{9D8B030D-6E8A-4147-A177-3AD203B41FA5}">
                      <a16:colId xmlns:a16="http://schemas.microsoft.com/office/drawing/2014/main" val="796225234"/>
                    </a:ext>
                  </a:extLst>
                </a:gridCol>
                <a:gridCol w="2024210">
                  <a:extLst>
                    <a:ext uri="{9D8B030D-6E8A-4147-A177-3AD203B41FA5}">
                      <a16:colId xmlns:a16="http://schemas.microsoft.com/office/drawing/2014/main" val="3453632223"/>
                    </a:ext>
                  </a:extLst>
                </a:gridCol>
              </a:tblGrid>
              <a:tr h="370840">
                <a:tc>
                  <a:txBody>
                    <a:bodyPr/>
                    <a:lstStyle/>
                    <a:p>
                      <a:r>
                        <a:rPr lang="en-US" sz="2200" b="0" i="0">
                          <a:latin typeface="Verdana" panose="020B0604030504040204" pitchFamily="34" charset="0"/>
                        </a:rPr>
                        <a:t>Variable</a:t>
                      </a:r>
                    </a:p>
                  </a:txBody>
                  <a:tcPr>
                    <a:solidFill>
                      <a:srgbClr val="036666"/>
                    </a:solidFill>
                  </a:tcPr>
                </a:tc>
                <a:tc>
                  <a:txBody>
                    <a:bodyPr/>
                    <a:lstStyle/>
                    <a:p>
                      <a:r>
                        <a:rPr lang="en-US" sz="2200" b="0" i="0">
                          <a:latin typeface="Verdana" panose="020B0604030504040204" pitchFamily="34" charset="0"/>
                        </a:rPr>
                        <a:t>Coefficient</a:t>
                      </a:r>
                    </a:p>
                  </a:txBody>
                  <a:tcPr>
                    <a:solidFill>
                      <a:srgbClr val="036666"/>
                    </a:solidFill>
                  </a:tcPr>
                </a:tc>
                <a:extLst>
                  <a:ext uri="{0D108BD9-81ED-4DB2-BD59-A6C34878D82A}">
                    <a16:rowId xmlns:a16="http://schemas.microsoft.com/office/drawing/2014/main" val="153985546"/>
                  </a:ext>
                </a:extLst>
              </a:tr>
              <a:tr h="370840">
                <a:tc>
                  <a:txBody>
                    <a:bodyPr/>
                    <a:lstStyle/>
                    <a:p>
                      <a:r>
                        <a:rPr lang="en-US" sz="2200" b="0" i="0">
                          <a:latin typeface="Verdana" panose="020B0604030504040204" pitchFamily="34" charset="0"/>
                        </a:rPr>
                        <a:t>Temperature Index (Scaled) </a:t>
                      </a:r>
                    </a:p>
                  </a:txBody>
                  <a:tcPr>
                    <a:solidFill>
                      <a:schemeClr val="bg1"/>
                    </a:solidFill>
                  </a:tcPr>
                </a:tc>
                <a:tc>
                  <a:txBody>
                    <a:bodyPr/>
                    <a:lstStyle/>
                    <a:p>
                      <a:r>
                        <a:rPr lang="en-US" sz="2200" b="0" i="0">
                          <a:latin typeface="Verdana" panose="020B0604030504040204" pitchFamily="34" charset="0"/>
                        </a:rPr>
                        <a:t>6653.0</a:t>
                      </a:r>
                    </a:p>
                  </a:txBody>
                  <a:tcPr>
                    <a:solidFill>
                      <a:schemeClr val="bg1"/>
                    </a:solidFill>
                  </a:tcPr>
                </a:tc>
                <a:extLst>
                  <a:ext uri="{0D108BD9-81ED-4DB2-BD59-A6C34878D82A}">
                    <a16:rowId xmlns:a16="http://schemas.microsoft.com/office/drawing/2014/main" val="12197120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i="0">
                          <a:latin typeface="Verdana" panose="020B0604030504040204" pitchFamily="34" charset="0"/>
                        </a:rPr>
                        <a:t>Poverty Index (Scaled)</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i="0">
                          <a:latin typeface="Verdana" panose="020B0604030504040204" pitchFamily="34" charset="0"/>
                        </a:rPr>
                        <a:t>7616.1</a:t>
                      </a:r>
                    </a:p>
                  </a:txBody>
                  <a:tcPr>
                    <a:solidFill>
                      <a:schemeClr val="bg1"/>
                    </a:solidFill>
                  </a:tcPr>
                </a:tc>
                <a:extLst>
                  <a:ext uri="{0D108BD9-81ED-4DB2-BD59-A6C34878D82A}">
                    <a16:rowId xmlns:a16="http://schemas.microsoft.com/office/drawing/2014/main" val="3994773188"/>
                  </a:ext>
                </a:extLst>
              </a:tr>
              <a:tr h="370840">
                <a:tc>
                  <a:txBody>
                    <a:bodyPr/>
                    <a:lstStyle/>
                    <a:p>
                      <a:r>
                        <a:rPr lang="en-US" sz="2200" b="0" i="0">
                          <a:latin typeface="Verdana" panose="020B0604030504040204" pitchFamily="34" charset="0"/>
                        </a:rPr>
                        <a:t>Medicaid Amount Reimbursed (Scaled)</a:t>
                      </a:r>
                    </a:p>
                  </a:txBody>
                  <a:tcPr>
                    <a:solidFill>
                      <a:schemeClr val="bg1"/>
                    </a:solidFill>
                  </a:tcPr>
                </a:tc>
                <a:tc>
                  <a:txBody>
                    <a:bodyPr/>
                    <a:lstStyle/>
                    <a:p>
                      <a:r>
                        <a:rPr lang="en-US" sz="2200" b="0" i="0">
                          <a:latin typeface="Verdana" panose="020B0604030504040204" pitchFamily="34" charset="0"/>
                        </a:rPr>
                        <a:t>255289.5</a:t>
                      </a:r>
                    </a:p>
                  </a:txBody>
                  <a:tcPr>
                    <a:solidFill>
                      <a:schemeClr val="bg1"/>
                    </a:solidFill>
                  </a:tcPr>
                </a:tc>
                <a:extLst>
                  <a:ext uri="{0D108BD9-81ED-4DB2-BD59-A6C34878D82A}">
                    <a16:rowId xmlns:a16="http://schemas.microsoft.com/office/drawing/2014/main" val="1100975148"/>
                  </a:ext>
                </a:extLst>
              </a:tr>
              <a:tr h="370840">
                <a:tc>
                  <a:txBody>
                    <a:bodyPr/>
                    <a:lstStyle/>
                    <a:p>
                      <a:r>
                        <a:rPr lang="en-US" sz="2200" b="0" i="0">
                          <a:latin typeface="Verdana" panose="020B0604030504040204" pitchFamily="34" charset="0"/>
                        </a:rPr>
                        <a:t>Number of Prescriptions (Scaled)</a:t>
                      </a:r>
                    </a:p>
                  </a:txBody>
                  <a:tcPr>
                    <a:solidFill>
                      <a:schemeClr val="bg1"/>
                    </a:solidFill>
                  </a:tcPr>
                </a:tc>
                <a:tc>
                  <a:txBody>
                    <a:bodyPr/>
                    <a:lstStyle/>
                    <a:p>
                      <a:r>
                        <a:rPr lang="en-US" sz="2200" b="0" i="0">
                          <a:latin typeface="Verdana" panose="020B0604030504040204" pitchFamily="34" charset="0"/>
                        </a:rPr>
                        <a:t>2963643.9</a:t>
                      </a:r>
                    </a:p>
                  </a:txBody>
                  <a:tcPr>
                    <a:solidFill>
                      <a:schemeClr val="bg1"/>
                    </a:solidFill>
                  </a:tcPr>
                </a:tc>
                <a:extLst>
                  <a:ext uri="{0D108BD9-81ED-4DB2-BD59-A6C34878D82A}">
                    <a16:rowId xmlns:a16="http://schemas.microsoft.com/office/drawing/2014/main" val="3446526819"/>
                  </a:ext>
                </a:extLst>
              </a:tr>
            </a:tbl>
          </a:graphicData>
        </a:graphic>
      </p:graphicFrame>
      <p:graphicFrame>
        <p:nvGraphicFramePr>
          <p:cNvPr id="31" name="Table 30">
            <a:extLst>
              <a:ext uri="{FF2B5EF4-FFF2-40B4-BE49-F238E27FC236}">
                <a16:creationId xmlns:a16="http://schemas.microsoft.com/office/drawing/2014/main" id="{3CB87992-3661-019F-B191-5F70824038FE}"/>
              </a:ext>
            </a:extLst>
          </p:cNvPr>
          <p:cNvGraphicFramePr>
            <a:graphicFrameLocks noGrp="1"/>
          </p:cNvGraphicFramePr>
          <p:nvPr>
            <p:extLst>
              <p:ext uri="{D42A27DB-BD31-4B8C-83A1-F6EECF244321}">
                <p14:modId xmlns:p14="http://schemas.microsoft.com/office/powerpoint/2010/main" val="3117584989"/>
              </p:ext>
            </p:extLst>
          </p:nvPr>
        </p:nvGraphicFramePr>
        <p:xfrm>
          <a:off x="3286058" y="4085686"/>
          <a:ext cx="8395497" cy="2252063"/>
        </p:xfrm>
        <a:graphic>
          <a:graphicData uri="http://schemas.openxmlformats.org/drawingml/2006/table">
            <a:tbl>
              <a:tblPr firstRow="1" bandRow="1">
                <a:tableStyleId>{5C22544A-7EE6-4342-B048-85BDC9FD1C3A}</a:tableStyleId>
              </a:tblPr>
              <a:tblGrid>
                <a:gridCol w="6371289">
                  <a:extLst>
                    <a:ext uri="{9D8B030D-6E8A-4147-A177-3AD203B41FA5}">
                      <a16:colId xmlns:a16="http://schemas.microsoft.com/office/drawing/2014/main" val="2146022370"/>
                    </a:ext>
                  </a:extLst>
                </a:gridCol>
                <a:gridCol w="2024208">
                  <a:extLst>
                    <a:ext uri="{9D8B030D-6E8A-4147-A177-3AD203B41FA5}">
                      <a16:colId xmlns:a16="http://schemas.microsoft.com/office/drawing/2014/main" val="875590214"/>
                    </a:ext>
                  </a:extLst>
                </a:gridCol>
              </a:tblGrid>
              <a:tr h="471362">
                <a:tc>
                  <a:txBody>
                    <a:bodyPr/>
                    <a:lstStyle/>
                    <a:p>
                      <a:r>
                        <a:rPr lang="en-US" sz="2200" b="0" i="0">
                          <a:latin typeface="Verdana" panose="020B0604030504040204" pitchFamily="34" charset="0"/>
                        </a:rPr>
                        <a:t>Variable</a:t>
                      </a:r>
                    </a:p>
                  </a:txBody>
                  <a:tcPr>
                    <a:solidFill>
                      <a:srgbClr val="036666"/>
                    </a:solidFill>
                  </a:tcPr>
                </a:tc>
                <a:tc>
                  <a:txBody>
                    <a:bodyPr/>
                    <a:lstStyle/>
                    <a:p>
                      <a:r>
                        <a:rPr lang="en-US" sz="2200" b="0" i="0">
                          <a:latin typeface="Verdana" panose="020B0604030504040204" pitchFamily="34" charset="0"/>
                        </a:rPr>
                        <a:t>Coefficients</a:t>
                      </a:r>
                    </a:p>
                  </a:txBody>
                  <a:tcPr>
                    <a:solidFill>
                      <a:srgbClr val="036666"/>
                    </a:solidFill>
                  </a:tcPr>
                </a:tc>
                <a:extLst>
                  <a:ext uri="{0D108BD9-81ED-4DB2-BD59-A6C34878D82A}">
                    <a16:rowId xmlns:a16="http://schemas.microsoft.com/office/drawing/2014/main" val="1354113554"/>
                  </a:ext>
                </a:extLst>
              </a:tr>
              <a:tr h="471362">
                <a:tc>
                  <a:txBody>
                    <a:bodyPr/>
                    <a:lstStyle/>
                    <a:p>
                      <a:r>
                        <a:rPr lang="en-US" sz="2200" b="0" i="0">
                          <a:latin typeface="Verdana" panose="020B0604030504040204" pitchFamily="34" charset="0"/>
                        </a:rPr>
                        <a:t>Personal Income (Scaled)</a:t>
                      </a:r>
                    </a:p>
                  </a:txBody>
                  <a:tcPr>
                    <a:solidFill>
                      <a:schemeClr val="bg1"/>
                    </a:solidFill>
                  </a:tcPr>
                </a:tc>
                <a:tc>
                  <a:txBody>
                    <a:bodyPr/>
                    <a:lstStyle/>
                    <a:p>
                      <a:r>
                        <a:rPr lang="en-US" sz="2200" b="0" i="0">
                          <a:latin typeface="Verdana" panose="020B0604030504040204" pitchFamily="34" charset="0"/>
                        </a:rPr>
                        <a:t>-1734.40</a:t>
                      </a:r>
                    </a:p>
                  </a:txBody>
                  <a:tcPr>
                    <a:solidFill>
                      <a:schemeClr val="bg1"/>
                    </a:solidFill>
                  </a:tcPr>
                </a:tc>
                <a:extLst>
                  <a:ext uri="{0D108BD9-81ED-4DB2-BD59-A6C34878D82A}">
                    <a16:rowId xmlns:a16="http://schemas.microsoft.com/office/drawing/2014/main" val="42993"/>
                  </a:ext>
                </a:extLst>
              </a:tr>
              <a:tr h="471362">
                <a:tc>
                  <a:txBody>
                    <a:bodyPr/>
                    <a:lstStyle/>
                    <a:p>
                      <a:r>
                        <a:rPr lang="en-US" sz="2200" b="0" i="0">
                          <a:latin typeface="Verdana" panose="020B0604030504040204" pitchFamily="34" charset="0"/>
                        </a:rPr>
                        <a:t>GDP per state (Scaled)</a:t>
                      </a:r>
                    </a:p>
                  </a:txBody>
                  <a:tcPr>
                    <a:solidFill>
                      <a:schemeClr val="bg1"/>
                    </a:solidFill>
                  </a:tcPr>
                </a:tc>
                <a:tc>
                  <a:txBody>
                    <a:bodyPr/>
                    <a:lstStyle/>
                    <a:p>
                      <a:r>
                        <a:rPr lang="en-US" sz="2200" b="0" i="0">
                          <a:latin typeface="Verdana" panose="020B0604030504040204" pitchFamily="34" charset="0"/>
                        </a:rPr>
                        <a:t>-12113.50</a:t>
                      </a:r>
                    </a:p>
                  </a:txBody>
                  <a:tcPr>
                    <a:solidFill>
                      <a:schemeClr val="bg1"/>
                    </a:solidFill>
                  </a:tcPr>
                </a:tc>
                <a:extLst>
                  <a:ext uri="{0D108BD9-81ED-4DB2-BD59-A6C34878D82A}">
                    <a16:rowId xmlns:a16="http://schemas.microsoft.com/office/drawing/2014/main" val="1561951386"/>
                  </a:ext>
                </a:extLst>
              </a:tr>
              <a:tr h="837977">
                <a:tc>
                  <a:txBody>
                    <a:bodyPr/>
                    <a:lstStyle/>
                    <a:p>
                      <a:r>
                        <a:rPr lang="en-US" sz="2200" b="0" i="0">
                          <a:latin typeface="Verdana" panose="020B0604030504040204" pitchFamily="34" charset="0"/>
                        </a:rPr>
                        <a:t>Non-Medicaid Amount Reimbursed (Scaled)</a:t>
                      </a:r>
                    </a:p>
                  </a:txBody>
                  <a:tcPr>
                    <a:solidFill>
                      <a:schemeClr val="bg1"/>
                    </a:solidFill>
                  </a:tcPr>
                </a:tc>
                <a:tc>
                  <a:txBody>
                    <a:bodyPr/>
                    <a:lstStyle/>
                    <a:p>
                      <a:r>
                        <a:rPr lang="en-US" sz="2200" b="0" i="0">
                          <a:latin typeface="Verdana" panose="020B0604030504040204" pitchFamily="34" charset="0"/>
                        </a:rPr>
                        <a:t>-64398.60</a:t>
                      </a:r>
                    </a:p>
                  </a:txBody>
                  <a:tcPr>
                    <a:solidFill>
                      <a:schemeClr val="bg1"/>
                    </a:solidFill>
                  </a:tcPr>
                </a:tc>
                <a:extLst>
                  <a:ext uri="{0D108BD9-81ED-4DB2-BD59-A6C34878D82A}">
                    <a16:rowId xmlns:a16="http://schemas.microsoft.com/office/drawing/2014/main" val="1544516064"/>
                  </a:ext>
                </a:extLst>
              </a:tr>
            </a:tbl>
          </a:graphicData>
        </a:graphic>
      </p:graphicFrame>
      <p:sp>
        <p:nvSpPr>
          <p:cNvPr id="32" name="Arrow: Up 3">
            <a:extLst>
              <a:ext uri="{FF2B5EF4-FFF2-40B4-BE49-F238E27FC236}">
                <a16:creationId xmlns:a16="http://schemas.microsoft.com/office/drawing/2014/main" id="{E62E3A17-D07F-1242-A452-993573354BDF}"/>
              </a:ext>
            </a:extLst>
          </p:cNvPr>
          <p:cNvSpPr/>
          <p:nvPr/>
        </p:nvSpPr>
        <p:spPr>
          <a:xfrm>
            <a:off x="1294087" y="1340068"/>
            <a:ext cx="1583118" cy="2088931"/>
          </a:xfrm>
          <a:prstGeom prst="upArrow">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33" name="Arrow: Down 4">
            <a:extLst>
              <a:ext uri="{FF2B5EF4-FFF2-40B4-BE49-F238E27FC236}">
                <a16:creationId xmlns:a16="http://schemas.microsoft.com/office/drawing/2014/main" id="{0CC2C82E-B83B-2498-07A6-70E05D2F11F1}"/>
              </a:ext>
            </a:extLst>
          </p:cNvPr>
          <p:cNvSpPr/>
          <p:nvPr/>
        </p:nvSpPr>
        <p:spPr>
          <a:xfrm>
            <a:off x="1294087" y="4085686"/>
            <a:ext cx="1589689" cy="2194034"/>
          </a:xfrm>
          <a:prstGeom prst="downArrow">
            <a:avLst/>
          </a:prstGeom>
          <a:solidFill>
            <a:schemeClr val="accent2">
              <a:lumMod val="60000"/>
              <a:lumOff val="4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639DD032-AA64-30E8-3215-F9400B61CB97}"/>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AE028F8A-2F9D-9C6B-A994-5E52F6ECE018}"/>
              </a:ext>
            </a:extLst>
          </p:cNvPr>
          <p:cNvSpPr/>
          <p:nvPr/>
        </p:nvSpPr>
        <p:spPr>
          <a:xfrm>
            <a:off x="0" y="291630"/>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Model 1: Multiple Linear Regression</a:t>
            </a:r>
          </a:p>
        </p:txBody>
      </p:sp>
      <p:sp>
        <p:nvSpPr>
          <p:cNvPr id="26" name="TextBox 25">
            <a:extLst>
              <a:ext uri="{FF2B5EF4-FFF2-40B4-BE49-F238E27FC236}">
                <a16:creationId xmlns:a16="http://schemas.microsoft.com/office/drawing/2014/main" id="{450EB8F1-8D09-BB58-5815-087C5F3A865F}"/>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13</a:t>
            </a: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93A7A5A3-F77A-9740-3EFD-CA15EEEB26B0}"/>
              </a:ext>
            </a:extLst>
          </p:cNvPr>
          <p:cNvPicPr>
            <a:picLocks noChangeAspect="1"/>
          </p:cNvPicPr>
          <p:nvPr/>
        </p:nvPicPr>
        <p:blipFill>
          <a:blip r:embed="rId3"/>
          <a:stretch>
            <a:fillRect/>
          </a:stretch>
        </p:blipFill>
        <p:spPr>
          <a:xfrm>
            <a:off x="1406407" y="884294"/>
            <a:ext cx="9388593" cy="5682076"/>
          </a:xfrm>
          <a:prstGeom prst="rect">
            <a:avLst/>
          </a:prstGeom>
        </p:spPr>
      </p:pic>
    </p:spTree>
    <p:extLst>
      <p:ext uri="{BB962C8B-B14F-4D97-AF65-F5344CB8AC3E}">
        <p14:creationId xmlns:p14="http://schemas.microsoft.com/office/powerpoint/2010/main" val="358333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DFAC44AE-F542-AB77-9F90-C503522691B7}"/>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76379533-FAEB-C0DB-1013-FEE0C5346127}"/>
              </a:ext>
            </a:extLst>
          </p:cNvPr>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chemeClr val="bg1"/>
                </a:solidFill>
                <a:latin typeface="Verdana" panose="020B0604030504040204" pitchFamily="34" charset="0"/>
                <a:ea typeface="Verdana" panose="020B0604030504040204" pitchFamily="34" charset="0"/>
                <a:cs typeface="Verdana" panose="020B0604030504040204" pitchFamily="34" charset="0"/>
              </a:rPr>
              <a:t>Model 2: Light GBM Method</a:t>
            </a:r>
            <a:endParaRPr lang="en-US">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7903D46B-7C19-1694-7211-E7276BA24361}"/>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14</a:t>
            </a:r>
          </a:p>
        </p:txBody>
      </p:sp>
      <p:pic>
        <p:nvPicPr>
          <p:cNvPr id="29" name="Picture 28">
            <a:extLst>
              <a:ext uri="{FF2B5EF4-FFF2-40B4-BE49-F238E27FC236}">
                <a16:creationId xmlns:a16="http://schemas.microsoft.com/office/drawing/2014/main" id="{7728CA09-98B5-188E-5A34-70C8DB17DDDE}"/>
              </a:ext>
            </a:extLst>
          </p:cNvPr>
          <p:cNvPicPr>
            <a:picLocks noChangeAspect="1"/>
          </p:cNvPicPr>
          <p:nvPr/>
        </p:nvPicPr>
        <p:blipFill>
          <a:blip r:embed="rId3"/>
          <a:srcRect l="453" t="1408" r="472" b="939"/>
          <a:stretch/>
        </p:blipFill>
        <p:spPr>
          <a:xfrm>
            <a:off x="90115" y="1159808"/>
            <a:ext cx="12008955" cy="5076139"/>
          </a:xfrm>
          <a:prstGeom prst="rect">
            <a:avLst/>
          </a:prstGeom>
        </p:spPr>
      </p:pic>
    </p:spTree>
    <p:extLst>
      <p:ext uri="{BB962C8B-B14F-4D97-AF65-F5344CB8AC3E}">
        <p14:creationId xmlns:p14="http://schemas.microsoft.com/office/powerpoint/2010/main" val="3280713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340528B8-49F2-582B-1250-401A565F81D6}"/>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07F3AF5E-A5AA-8092-7D12-4A529D660A71}"/>
              </a:ext>
            </a:extLst>
          </p:cNvPr>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Model 3: </a:t>
            </a:r>
            <a:r>
              <a:rPr lang="en-US" sz="3750" b="1" err="1">
                <a:solidFill>
                  <a:srgbClr val="FFFFFF"/>
                </a:solidFill>
                <a:latin typeface="Verdana" panose="020B0604030504040204" pitchFamily="34" charset="0"/>
                <a:ea typeface="Verdana" panose="020B0604030504040204" pitchFamily="34" charset="0"/>
                <a:cs typeface="Verdana" panose="020B0604030504040204" pitchFamily="34" charset="0"/>
              </a:rPr>
              <a:t>XGBoost</a:t>
            </a: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 Method</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4" name="Object 23">
            <a:extLst>
              <a:ext uri="{FF2B5EF4-FFF2-40B4-BE49-F238E27FC236}">
                <a16:creationId xmlns:a16="http://schemas.microsoft.com/office/drawing/2014/main" id="{39C153F5-E9FF-95E6-8A90-C11CC3025F52}"/>
              </a:ext>
            </a:extLst>
          </p:cNvPr>
          <p:cNvSpPr/>
          <p:nvPr/>
        </p:nvSpPr>
        <p:spPr>
          <a:xfrm>
            <a:off x="11750912" y="6509677"/>
            <a:ext cx="247588"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4E10FC75-0E06-999D-1837-E915E42B254A}"/>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15</a:t>
            </a: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40" name="Picture 39">
            <a:extLst>
              <a:ext uri="{FF2B5EF4-FFF2-40B4-BE49-F238E27FC236}">
                <a16:creationId xmlns:a16="http://schemas.microsoft.com/office/drawing/2014/main" id="{B090A165-3378-AC91-5592-0583204AFEB1}"/>
              </a:ext>
            </a:extLst>
          </p:cNvPr>
          <p:cNvPicPr>
            <a:picLocks noChangeAspect="1"/>
          </p:cNvPicPr>
          <p:nvPr/>
        </p:nvPicPr>
        <p:blipFill>
          <a:blip r:embed="rId3"/>
          <a:srcRect l="409" t="952" r="654" b="714"/>
          <a:stretch/>
        </p:blipFill>
        <p:spPr>
          <a:xfrm>
            <a:off x="174563" y="1240232"/>
            <a:ext cx="11810528" cy="5034046"/>
          </a:xfrm>
          <a:prstGeom prst="rect">
            <a:avLst/>
          </a:prstGeom>
        </p:spPr>
      </p:pic>
    </p:spTree>
    <p:extLst>
      <p:ext uri="{BB962C8B-B14F-4D97-AF65-F5344CB8AC3E}">
        <p14:creationId xmlns:p14="http://schemas.microsoft.com/office/powerpoint/2010/main" val="1694101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EAFEB084-9E1A-1300-02A7-EBC180BBD8FD}"/>
            </a:ext>
          </a:extLst>
        </p:cNvPr>
        <p:cNvGrpSpPr/>
        <p:nvPr/>
      </p:nvGrpSpPr>
      <p:grpSpPr>
        <a:xfrm>
          <a:off x="0" y="0"/>
          <a:ext cx="0" cy="0"/>
          <a:chOff x="0" y="0"/>
          <a:chExt cx="0" cy="0"/>
        </a:xfrm>
      </p:grpSpPr>
      <p:sp>
        <p:nvSpPr>
          <p:cNvPr id="24" name="Object 23">
            <a:extLst>
              <a:ext uri="{FF2B5EF4-FFF2-40B4-BE49-F238E27FC236}">
                <a16:creationId xmlns:a16="http://schemas.microsoft.com/office/drawing/2014/main" id="{90BCEF15-4186-D3EC-D806-5DED032AA081}"/>
              </a:ext>
            </a:extLst>
          </p:cNvPr>
          <p:cNvSpPr/>
          <p:nvPr/>
        </p:nvSpPr>
        <p:spPr>
          <a:xfrm>
            <a:off x="11750912" y="6509677"/>
            <a:ext cx="247588"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C84A9902-B566-DDA0-6176-776B374D8A89}"/>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16</a:t>
            </a: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63286136-896E-B470-30D6-88C7607059D6}"/>
              </a:ext>
            </a:extLst>
          </p:cNvPr>
          <p:cNvPicPr>
            <a:picLocks noChangeAspect="1"/>
          </p:cNvPicPr>
          <p:nvPr/>
        </p:nvPicPr>
        <p:blipFill>
          <a:blip r:embed="rId3"/>
          <a:srcRect l="691" t="11429" r="1962" b="1709"/>
          <a:stretch/>
        </p:blipFill>
        <p:spPr>
          <a:xfrm>
            <a:off x="558905" y="1236730"/>
            <a:ext cx="11071142" cy="4898005"/>
          </a:xfrm>
          <a:prstGeom prst="rect">
            <a:avLst/>
          </a:prstGeom>
        </p:spPr>
      </p:pic>
      <p:sp>
        <p:nvSpPr>
          <p:cNvPr id="15" name="Object 1">
            <a:extLst>
              <a:ext uri="{FF2B5EF4-FFF2-40B4-BE49-F238E27FC236}">
                <a16:creationId xmlns:a16="http://schemas.microsoft.com/office/drawing/2014/main" id="{52C02FFA-ECB5-EBAA-D260-DD9C3AF35ABA}"/>
              </a:ext>
            </a:extLst>
          </p:cNvPr>
          <p:cNvSpPr/>
          <p:nvPr/>
        </p:nvSpPr>
        <p:spPr>
          <a:xfrm>
            <a:off x="0" y="359702"/>
            <a:ext cx="12188952" cy="553874"/>
          </a:xfrm>
          <a:prstGeom prst="rect">
            <a:avLst/>
          </a:prstGeom>
          <a:noFill/>
        </p:spPr>
        <p:txBody>
          <a:bodyPr wrap="square" lIns="0" tIns="0" rIns="0" bIns="0" rtlCol="0" anchor="t"/>
          <a:lstStyle/>
          <a:p>
            <a:pPr algn="ctr">
              <a:lnSpc>
                <a:spcPts val="4362"/>
              </a:lnSpc>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Predictive Performance Comparison (R</a:t>
            </a:r>
            <a:r>
              <a:rPr lang="en-US" sz="3750" b="1" baseline="30000">
                <a:solidFill>
                  <a:srgbClr val="FFFFFF"/>
                </a:solidFill>
                <a:latin typeface="Verdana" panose="020B0604030504040204" pitchFamily="34" charset="0"/>
                <a:ea typeface="Verdana" panose="020B0604030504040204" pitchFamily="34" charset="0"/>
                <a:cs typeface="Verdana" panose="020B0604030504040204" pitchFamily="34" charset="0"/>
              </a:rPr>
              <a:t>2</a:t>
            </a: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a:t>
            </a:r>
            <a:endParaRPr lang="en-US">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70973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93294DB5-4AA1-280E-DB6C-A5BA59707B68}"/>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A7DCD151-B7C1-5593-2F96-3161C310C9F5}"/>
              </a:ext>
            </a:extLst>
          </p:cNvPr>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Predictions via </a:t>
            </a:r>
            <a:r>
              <a:rPr lang="en-US" sz="3750" b="1" err="1">
                <a:solidFill>
                  <a:srgbClr val="FFFFFF"/>
                </a:solidFill>
                <a:latin typeface="Verdana" panose="020B0604030504040204" pitchFamily="34" charset="0"/>
                <a:ea typeface="Verdana" panose="020B0604030504040204" pitchFamily="34" charset="0"/>
                <a:cs typeface="Verdana" panose="020B0604030504040204" pitchFamily="34" charset="0"/>
              </a:rPr>
              <a:t>XGBoost</a:t>
            </a: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 Model</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6" name="Object 5">
            <a:extLst>
              <a:ext uri="{FF2B5EF4-FFF2-40B4-BE49-F238E27FC236}">
                <a16:creationId xmlns:a16="http://schemas.microsoft.com/office/drawing/2014/main" id="{174B3A55-BB8A-B3F7-7280-0EE6F2079386}"/>
              </a:ext>
            </a:extLst>
          </p:cNvPr>
          <p:cNvSpPr/>
          <p:nvPr/>
        </p:nvSpPr>
        <p:spPr>
          <a:xfrm>
            <a:off x="1293774" y="2928205"/>
            <a:ext cx="2780158" cy="612168"/>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7" name="Object 6">
            <a:extLst>
              <a:ext uri="{FF2B5EF4-FFF2-40B4-BE49-F238E27FC236}">
                <a16:creationId xmlns:a16="http://schemas.microsoft.com/office/drawing/2014/main" id="{725AE209-D43B-0D69-D07F-A4100BB12E44}"/>
              </a:ext>
            </a:extLst>
          </p:cNvPr>
          <p:cNvSpPr/>
          <p:nvPr/>
        </p:nvSpPr>
        <p:spPr>
          <a:xfrm>
            <a:off x="1293774" y="3540374"/>
            <a:ext cx="2780158"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9" name="Object 8">
            <a:extLst>
              <a:ext uri="{FF2B5EF4-FFF2-40B4-BE49-F238E27FC236}">
                <a16:creationId xmlns:a16="http://schemas.microsoft.com/office/drawing/2014/main" id="{EE484C3C-4DEC-3A73-2054-FC76E7D04D60}"/>
              </a:ext>
            </a:extLst>
          </p:cNvPr>
          <p:cNvSpPr/>
          <p:nvPr/>
        </p:nvSpPr>
        <p:spPr>
          <a:xfrm>
            <a:off x="4073933" y="2928205"/>
            <a:ext cx="1166595" cy="612168"/>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0" name="Object 9">
            <a:extLst>
              <a:ext uri="{FF2B5EF4-FFF2-40B4-BE49-F238E27FC236}">
                <a16:creationId xmlns:a16="http://schemas.microsoft.com/office/drawing/2014/main" id="{A84776C5-70FD-D579-1758-0B3C53B46092}"/>
              </a:ext>
            </a:extLst>
          </p:cNvPr>
          <p:cNvSpPr/>
          <p:nvPr/>
        </p:nvSpPr>
        <p:spPr>
          <a:xfrm>
            <a:off x="4073933" y="3540374"/>
            <a:ext cx="1166595"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Object 10">
            <a:extLst>
              <a:ext uri="{FF2B5EF4-FFF2-40B4-BE49-F238E27FC236}">
                <a16:creationId xmlns:a16="http://schemas.microsoft.com/office/drawing/2014/main" id="{4F01B1D6-E741-6439-F843-51F266DEA898}"/>
              </a:ext>
            </a:extLst>
          </p:cNvPr>
          <p:cNvSpPr/>
          <p:nvPr/>
        </p:nvSpPr>
        <p:spPr>
          <a:xfrm>
            <a:off x="4073933" y="4091325"/>
            <a:ext cx="1166595"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Object 11">
            <a:extLst>
              <a:ext uri="{FF2B5EF4-FFF2-40B4-BE49-F238E27FC236}">
                <a16:creationId xmlns:a16="http://schemas.microsoft.com/office/drawing/2014/main" id="{535ED57A-EC95-E5FA-8B58-6195B64CE57A}"/>
              </a:ext>
            </a:extLst>
          </p:cNvPr>
          <p:cNvSpPr/>
          <p:nvPr/>
        </p:nvSpPr>
        <p:spPr>
          <a:xfrm>
            <a:off x="5240528" y="2928205"/>
            <a:ext cx="1182590" cy="612168"/>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3" name="Object 12">
            <a:extLst>
              <a:ext uri="{FF2B5EF4-FFF2-40B4-BE49-F238E27FC236}">
                <a16:creationId xmlns:a16="http://schemas.microsoft.com/office/drawing/2014/main" id="{F80D4CA4-DDE5-812D-DE9C-84D3116764FA}"/>
              </a:ext>
            </a:extLst>
          </p:cNvPr>
          <p:cNvSpPr/>
          <p:nvPr/>
        </p:nvSpPr>
        <p:spPr>
          <a:xfrm>
            <a:off x="5240528" y="3540374"/>
            <a:ext cx="1182590"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Object 13">
            <a:extLst>
              <a:ext uri="{FF2B5EF4-FFF2-40B4-BE49-F238E27FC236}">
                <a16:creationId xmlns:a16="http://schemas.microsoft.com/office/drawing/2014/main" id="{C73ADF87-3EF5-3BB1-C35E-3ECA0745DFF3}"/>
              </a:ext>
            </a:extLst>
          </p:cNvPr>
          <p:cNvSpPr/>
          <p:nvPr/>
        </p:nvSpPr>
        <p:spPr>
          <a:xfrm>
            <a:off x="5240528" y="4091325"/>
            <a:ext cx="1182590"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Object 14">
            <a:extLst>
              <a:ext uri="{FF2B5EF4-FFF2-40B4-BE49-F238E27FC236}">
                <a16:creationId xmlns:a16="http://schemas.microsoft.com/office/drawing/2014/main" id="{0659E6BC-3743-B329-B425-D5F5C1F6E5CA}"/>
              </a:ext>
            </a:extLst>
          </p:cNvPr>
          <p:cNvSpPr/>
          <p:nvPr/>
        </p:nvSpPr>
        <p:spPr>
          <a:xfrm>
            <a:off x="6423118" y="2928205"/>
            <a:ext cx="1559626" cy="612168"/>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6" name="Object 15">
            <a:extLst>
              <a:ext uri="{FF2B5EF4-FFF2-40B4-BE49-F238E27FC236}">
                <a16:creationId xmlns:a16="http://schemas.microsoft.com/office/drawing/2014/main" id="{7C7F9592-D885-F778-9D6D-CDCFD44E33BB}"/>
              </a:ext>
            </a:extLst>
          </p:cNvPr>
          <p:cNvSpPr/>
          <p:nvPr/>
        </p:nvSpPr>
        <p:spPr>
          <a:xfrm>
            <a:off x="6423118" y="3540374"/>
            <a:ext cx="1559626"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Object 16">
            <a:extLst>
              <a:ext uri="{FF2B5EF4-FFF2-40B4-BE49-F238E27FC236}">
                <a16:creationId xmlns:a16="http://schemas.microsoft.com/office/drawing/2014/main" id="{A9861902-811A-5049-F1F3-911CCF7F0ACE}"/>
              </a:ext>
            </a:extLst>
          </p:cNvPr>
          <p:cNvSpPr/>
          <p:nvPr/>
        </p:nvSpPr>
        <p:spPr>
          <a:xfrm>
            <a:off x="6423118" y="4091325"/>
            <a:ext cx="1559626"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8" name="Object 17">
            <a:extLst>
              <a:ext uri="{FF2B5EF4-FFF2-40B4-BE49-F238E27FC236}">
                <a16:creationId xmlns:a16="http://schemas.microsoft.com/office/drawing/2014/main" id="{97E5BCF6-7593-2C13-0CF8-317FD2B287FD}"/>
              </a:ext>
            </a:extLst>
          </p:cNvPr>
          <p:cNvSpPr/>
          <p:nvPr/>
        </p:nvSpPr>
        <p:spPr>
          <a:xfrm>
            <a:off x="7982744" y="2928205"/>
            <a:ext cx="1525033" cy="612168"/>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9" name="Object 18">
            <a:extLst>
              <a:ext uri="{FF2B5EF4-FFF2-40B4-BE49-F238E27FC236}">
                <a16:creationId xmlns:a16="http://schemas.microsoft.com/office/drawing/2014/main" id="{E47A7C08-6F7C-02AE-9A80-06E143FE2E8B}"/>
              </a:ext>
            </a:extLst>
          </p:cNvPr>
          <p:cNvSpPr/>
          <p:nvPr/>
        </p:nvSpPr>
        <p:spPr>
          <a:xfrm>
            <a:off x="7982744" y="3540374"/>
            <a:ext cx="1525033"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0" name="Object 19">
            <a:extLst>
              <a:ext uri="{FF2B5EF4-FFF2-40B4-BE49-F238E27FC236}">
                <a16:creationId xmlns:a16="http://schemas.microsoft.com/office/drawing/2014/main" id="{7ADF899C-563D-5912-3662-D2B4A481462B}"/>
              </a:ext>
            </a:extLst>
          </p:cNvPr>
          <p:cNvSpPr/>
          <p:nvPr/>
        </p:nvSpPr>
        <p:spPr>
          <a:xfrm>
            <a:off x="7982744" y="4091325"/>
            <a:ext cx="1525033"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1" name="Object 20">
            <a:extLst>
              <a:ext uri="{FF2B5EF4-FFF2-40B4-BE49-F238E27FC236}">
                <a16:creationId xmlns:a16="http://schemas.microsoft.com/office/drawing/2014/main" id="{B794EAFC-84D6-971D-1156-8B38D0685D12}"/>
              </a:ext>
            </a:extLst>
          </p:cNvPr>
          <p:cNvSpPr/>
          <p:nvPr/>
        </p:nvSpPr>
        <p:spPr>
          <a:xfrm>
            <a:off x="9507777" y="2928205"/>
            <a:ext cx="1387401" cy="612168"/>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2" name="Object 21">
            <a:extLst>
              <a:ext uri="{FF2B5EF4-FFF2-40B4-BE49-F238E27FC236}">
                <a16:creationId xmlns:a16="http://schemas.microsoft.com/office/drawing/2014/main" id="{14540E02-9860-A683-A9FC-B6C0F7D80C45}"/>
              </a:ext>
            </a:extLst>
          </p:cNvPr>
          <p:cNvSpPr/>
          <p:nvPr/>
        </p:nvSpPr>
        <p:spPr>
          <a:xfrm>
            <a:off x="9507777" y="3540374"/>
            <a:ext cx="1387401" cy="550952"/>
          </a:xfrm>
          <a:prstGeom prst="rect">
            <a:avLst/>
          </a:prstGeom>
          <a:noFill/>
        </p:spPr>
        <p:txBody>
          <a:bodyPr wrap="square" rtlCol="0" anchor="ctr">
            <a:normAutofit/>
          </a:bodyPr>
          <a:lstStyle/>
          <a:p>
            <a:pPr algn="ctr">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4" name="Object 23">
            <a:extLst>
              <a:ext uri="{FF2B5EF4-FFF2-40B4-BE49-F238E27FC236}">
                <a16:creationId xmlns:a16="http://schemas.microsoft.com/office/drawing/2014/main" id="{6B4E7814-B3B6-355E-0196-73E9229E4B89}"/>
              </a:ext>
            </a:extLst>
          </p:cNvPr>
          <p:cNvSpPr/>
          <p:nvPr/>
        </p:nvSpPr>
        <p:spPr>
          <a:xfrm>
            <a:off x="11750912" y="6509677"/>
            <a:ext cx="247588"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nvGrpSpPr>
          <p:cNvPr id="40" name="Group 39">
            <a:extLst>
              <a:ext uri="{FF2B5EF4-FFF2-40B4-BE49-F238E27FC236}">
                <a16:creationId xmlns:a16="http://schemas.microsoft.com/office/drawing/2014/main" id="{D1C8A059-AF1A-FEB7-D0E0-5059B38A75BB}"/>
              </a:ext>
            </a:extLst>
          </p:cNvPr>
          <p:cNvGrpSpPr/>
          <p:nvPr/>
        </p:nvGrpSpPr>
        <p:grpSpPr>
          <a:xfrm>
            <a:off x="1612384" y="1205031"/>
            <a:ext cx="8964184" cy="5221637"/>
            <a:chOff x="1612384" y="1205031"/>
            <a:chExt cx="8964184" cy="5221637"/>
          </a:xfrm>
        </p:grpSpPr>
        <p:grpSp>
          <p:nvGrpSpPr>
            <p:cNvPr id="39" name="Group 38">
              <a:extLst>
                <a:ext uri="{FF2B5EF4-FFF2-40B4-BE49-F238E27FC236}">
                  <a16:creationId xmlns:a16="http://schemas.microsoft.com/office/drawing/2014/main" id="{DBC74151-8A8D-EFCB-F673-79E8CEC7328C}"/>
                </a:ext>
              </a:extLst>
            </p:cNvPr>
            <p:cNvGrpSpPr/>
            <p:nvPr/>
          </p:nvGrpSpPr>
          <p:grpSpPr>
            <a:xfrm>
              <a:off x="1612384" y="1205031"/>
              <a:ext cx="8964184" cy="5221637"/>
              <a:chOff x="1612384" y="1205031"/>
              <a:chExt cx="8964184" cy="5221637"/>
            </a:xfrm>
          </p:grpSpPr>
          <p:grpSp>
            <p:nvGrpSpPr>
              <p:cNvPr id="36" name="Group 35">
                <a:extLst>
                  <a:ext uri="{FF2B5EF4-FFF2-40B4-BE49-F238E27FC236}">
                    <a16:creationId xmlns:a16="http://schemas.microsoft.com/office/drawing/2014/main" id="{994DCA9C-90DA-8D97-5082-F53614A4F0B6}"/>
                  </a:ext>
                </a:extLst>
              </p:cNvPr>
              <p:cNvGrpSpPr/>
              <p:nvPr/>
            </p:nvGrpSpPr>
            <p:grpSpPr>
              <a:xfrm>
                <a:off x="1612384" y="1205031"/>
                <a:ext cx="8964184" cy="5221637"/>
                <a:chOff x="1612384" y="1205031"/>
                <a:chExt cx="8964184" cy="5221637"/>
              </a:xfrm>
            </p:grpSpPr>
            <p:pic>
              <p:nvPicPr>
                <p:cNvPr id="29" name="Picture 28" descr="A graph showing the number of units over years&#10;&#10;AI-generated content may be incorrect.">
                  <a:extLst>
                    <a:ext uri="{FF2B5EF4-FFF2-40B4-BE49-F238E27FC236}">
                      <a16:creationId xmlns:a16="http://schemas.microsoft.com/office/drawing/2014/main" id="{5941DD78-66E4-2B7E-8D80-0DB8AF19D3D6}"/>
                    </a:ext>
                  </a:extLst>
                </p:cNvPr>
                <p:cNvPicPr>
                  <a:picLocks noChangeAspect="1"/>
                </p:cNvPicPr>
                <p:nvPr/>
              </p:nvPicPr>
              <p:blipFill>
                <a:blip r:embed="rId3"/>
                <a:stretch>
                  <a:fillRect/>
                </a:stretch>
              </p:blipFill>
              <p:spPr>
                <a:xfrm>
                  <a:off x="1612384" y="1205031"/>
                  <a:ext cx="8964184" cy="5221637"/>
                </a:xfrm>
                <a:prstGeom prst="rect">
                  <a:avLst/>
                </a:prstGeom>
              </p:spPr>
            </p:pic>
            <p:grpSp>
              <p:nvGrpSpPr>
                <p:cNvPr id="35" name="Group 34">
                  <a:extLst>
                    <a:ext uri="{FF2B5EF4-FFF2-40B4-BE49-F238E27FC236}">
                      <a16:creationId xmlns:a16="http://schemas.microsoft.com/office/drawing/2014/main" id="{D8C96770-6E0A-3CED-73FC-479A50595799}"/>
                    </a:ext>
                  </a:extLst>
                </p:cNvPr>
                <p:cNvGrpSpPr/>
                <p:nvPr/>
              </p:nvGrpSpPr>
              <p:grpSpPr>
                <a:xfrm>
                  <a:off x="2059709" y="4032038"/>
                  <a:ext cx="1338899" cy="214426"/>
                  <a:chOff x="2059709" y="4032038"/>
                  <a:chExt cx="1338899" cy="214426"/>
                </a:xfrm>
              </p:grpSpPr>
              <p:sp>
                <p:nvSpPr>
                  <p:cNvPr id="33" name="Rounded Rectangle 32">
                    <a:extLst>
                      <a:ext uri="{FF2B5EF4-FFF2-40B4-BE49-F238E27FC236}">
                        <a16:creationId xmlns:a16="http://schemas.microsoft.com/office/drawing/2014/main" id="{90840A9A-5260-E568-7B89-671D172B8C04}"/>
                      </a:ext>
                    </a:extLst>
                  </p:cNvPr>
                  <p:cNvSpPr/>
                  <p:nvPr/>
                </p:nvSpPr>
                <p:spPr>
                  <a:xfrm>
                    <a:off x="2059709" y="4081931"/>
                    <a:ext cx="1338899" cy="164533"/>
                  </a:xfrm>
                  <a:prstGeom prst="roundRect">
                    <a:avLst>
                      <a:gd name="adj" fmla="val 4098"/>
                    </a:avLst>
                  </a:prstGeom>
                  <a:solidFill>
                    <a:schemeClr val="bg1"/>
                  </a:solidFill>
                  <a:ln w="9525">
                    <a:solidFill>
                      <a:srgbClr val="D4D4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34" name="Rounded Rectangle 33">
                    <a:extLst>
                      <a:ext uri="{FF2B5EF4-FFF2-40B4-BE49-F238E27FC236}">
                        <a16:creationId xmlns:a16="http://schemas.microsoft.com/office/drawing/2014/main" id="{5CE82D20-7640-DB33-C548-B707BD6FE4BA}"/>
                      </a:ext>
                    </a:extLst>
                  </p:cNvPr>
                  <p:cNvSpPr/>
                  <p:nvPr/>
                </p:nvSpPr>
                <p:spPr>
                  <a:xfrm>
                    <a:off x="2072728" y="4032038"/>
                    <a:ext cx="1316736" cy="164532"/>
                  </a:xfrm>
                  <a:prstGeom prst="roundRect">
                    <a:avLst>
                      <a:gd name="adj" fmla="val 4098"/>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grpSp>
          </p:grpSp>
          <p:sp>
            <p:nvSpPr>
              <p:cNvPr id="37" name="Rectangle 36">
                <a:extLst>
                  <a:ext uri="{FF2B5EF4-FFF2-40B4-BE49-F238E27FC236}">
                    <a16:creationId xmlns:a16="http://schemas.microsoft.com/office/drawing/2014/main" id="{A2B7DC20-7CDB-FDF9-8AEC-4FD1D35779CD}"/>
                  </a:ext>
                </a:extLst>
              </p:cNvPr>
              <p:cNvSpPr/>
              <p:nvPr/>
            </p:nvSpPr>
            <p:spPr>
              <a:xfrm>
                <a:off x="2097278" y="4091324"/>
                <a:ext cx="206021" cy="82267"/>
              </a:xfrm>
              <a:prstGeom prst="rect">
                <a:avLst/>
              </a:prstGeom>
              <a:solidFill>
                <a:srgbClr val="75BAB4">
                  <a:alpha val="54000"/>
                </a:srgbClr>
              </a:solidFill>
              <a:ln w="12700">
                <a:solidFill>
                  <a:srgbClr val="A4C5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38" name="TextBox 37">
                <a:extLst>
                  <a:ext uri="{FF2B5EF4-FFF2-40B4-BE49-F238E27FC236}">
                    <a16:creationId xmlns:a16="http://schemas.microsoft.com/office/drawing/2014/main" id="{73114A2F-CE04-A148-7C72-E2F689C7E72B}"/>
                  </a:ext>
                </a:extLst>
              </p:cNvPr>
              <p:cNvSpPr txBox="1"/>
              <p:nvPr/>
            </p:nvSpPr>
            <p:spPr>
              <a:xfrm>
                <a:off x="2303299" y="4024735"/>
                <a:ext cx="1196134" cy="215444"/>
              </a:xfrm>
              <a:prstGeom prst="rect">
                <a:avLst/>
              </a:prstGeom>
              <a:noFill/>
            </p:spPr>
            <p:txBody>
              <a:bodyPr wrap="square" rtlCol="0">
                <a:spAutoFit/>
              </a:bodyPr>
              <a:lstStyle/>
              <a:p>
                <a:r>
                  <a:rPr lang="en-US" sz="800">
                    <a:solidFill>
                      <a:srgbClr val="424242"/>
                    </a:solidFill>
                    <a:latin typeface="Verdana" panose="020B0604030504040204" pitchFamily="34" charset="0"/>
                    <a:ea typeface="Verdana" panose="020B0604030504040204" pitchFamily="34" charset="0"/>
                    <a:cs typeface="Verdana" panose="020B0604030504040204" pitchFamily="34" charset="0"/>
                  </a:rPr>
                  <a:t>Pandemic</a:t>
                </a:r>
              </a:p>
            </p:txBody>
          </p:sp>
        </p:grpSp>
        <p:sp>
          <p:nvSpPr>
            <p:cNvPr id="30" name="Rectangle 29">
              <a:extLst>
                <a:ext uri="{FF2B5EF4-FFF2-40B4-BE49-F238E27FC236}">
                  <a16:creationId xmlns:a16="http://schemas.microsoft.com/office/drawing/2014/main" id="{98C830F3-D881-1119-B5F1-5EB1B7EF2054}"/>
                </a:ext>
              </a:extLst>
            </p:cNvPr>
            <p:cNvSpPr/>
            <p:nvPr/>
          </p:nvSpPr>
          <p:spPr>
            <a:xfrm>
              <a:off x="3647604" y="1497064"/>
              <a:ext cx="3143250" cy="4489399"/>
            </a:xfrm>
            <a:prstGeom prst="rect">
              <a:avLst/>
            </a:prstGeom>
            <a:solidFill>
              <a:srgbClr val="75BAB4">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grpSp>
      <p:sp>
        <p:nvSpPr>
          <p:cNvPr id="3" name="TextBox 2">
            <a:extLst>
              <a:ext uri="{FF2B5EF4-FFF2-40B4-BE49-F238E27FC236}">
                <a16:creationId xmlns:a16="http://schemas.microsoft.com/office/drawing/2014/main" id="{4AA90E07-FDF9-BD75-267E-7B9D5E50D76E}"/>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17</a:t>
            </a:r>
            <a:endParaRPr lang="en-US">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021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6BAB2"/>
        </a:solidFill>
        <a:effectLst/>
      </p:bgPr>
    </p:bg>
    <p:spTree>
      <p:nvGrpSpPr>
        <p:cNvPr id="1" name="">
          <a:extLst>
            <a:ext uri="{FF2B5EF4-FFF2-40B4-BE49-F238E27FC236}">
              <a16:creationId xmlns:a16="http://schemas.microsoft.com/office/drawing/2014/main" id="{964A7EEA-F013-3A94-AE14-8750EA7E73CF}"/>
            </a:ext>
          </a:extLst>
        </p:cNvPr>
        <p:cNvGrpSpPr/>
        <p:nvPr/>
      </p:nvGrpSpPr>
      <p:grpSpPr>
        <a:xfrm>
          <a:off x="0" y="0"/>
          <a:ext cx="0" cy="0"/>
          <a:chOff x="0" y="0"/>
          <a:chExt cx="0" cy="0"/>
        </a:xfrm>
      </p:grpSpPr>
      <p:sp>
        <p:nvSpPr>
          <p:cNvPr id="6" name="Object 14">
            <a:extLst>
              <a:ext uri="{FF2B5EF4-FFF2-40B4-BE49-F238E27FC236}">
                <a16:creationId xmlns:a16="http://schemas.microsoft.com/office/drawing/2014/main" id="{110E8920-F04E-DD33-7220-52ACA74DF59F}"/>
              </a:ext>
            </a:extLst>
          </p:cNvPr>
          <p:cNvSpPr/>
          <p:nvPr/>
        </p:nvSpPr>
        <p:spPr>
          <a:xfrm>
            <a:off x="0" y="5661148"/>
            <a:ext cx="12188952" cy="1195137"/>
          </a:xfrm>
          <a:prstGeom prst="rect">
            <a:avLst/>
          </a:prstGeom>
          <a:solidFill>
            <a:srgbClr val="FEC088"/>
          </a:solidFill>
        </p:spPr>
        <p:txBody>
          <a:bodyPr/>
          <a:lstStyle/>
          <a:p>
            <a:endParaRPr lang="en-US">
              <a:latin typeface="Verdana" panose="020B0604030504040204" pitchFamily="34" charset="0"/>
            </a:endParaRPr>
          </a:p>
        </p:txBody>
      </p:sp>
      <p:sp>
        <p:nvSpPr>
          <p:cNvPr id="2" name="Object 1">
            <a:extLst>
              <a:ext uri="{FF2B5EF4-FFF2-40B4-BE49-F238E27FC236}">
                <a16:creationId xmlns:a16="http://schemas.microsoft.com/office/drawing/2014/main" id="{4B7BC8DF-8CB6-FC3C-5FAA-3FC9D173443A}"/>
              </a:ext>
            </a:extLst>
          </p:cNvPr>
          <p:cNvSpPr/>
          <p:nvPr/>
        </p:nvSpPr>
        <p:spPr>
          <a:xfrm>
            <a:off x="0" y="359702"/>
            <a:ext cx="12188952" cy="553874"/>
          </a:xfrm>
          <a:prstGeom prst="rect">
            <a:avLst/>
          </a:prstGeom>
          <a:noFill/>
        </p:spPr>
        <p:txBody>
          <a:bodyPr wrap="square" lIns="0" tIns="0" rIns="0" bIns="0" rtlCol="0" anchor="t"/>
          <a:lstStyle/>
          <a:p>
            <a:pPr algn="ctr">
              <a:lnSpc>
                <a:spcPts val="4362"/>
              </a:lnSpc>
            </a:pPr>
            <a:r>
              <a:rPr lang="en-US" sz="3750" b="1">
                <a:solidFill>
                  <a:srgbClr val="036666"/>
                </a:solidFill>
                <a:latin typeface="Verdana"/>
                <a:ea typeface="Verdana"/>
                <a:cs typeface="Verdana" panose="020B0604030504040204" pitchFamily="34" charset="0"/>
              </a:rPr>
              <a:t>Cost-Benefit Analysis of Predictive Modelling</a:t>
            </a:r>
            <a:endParaRPr lang="en-US" sz="4000">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6" name="Table 55">
            <a:extLst>
              <a:ext uri="{FF2B5EF4-FFF2-40B4-BE49-F238E27FC236}">
                <a16:creationId xmlns:a16="http://schemas.microsoft.com/office/drawing/2014/main" id="{8B01825E-2976-C5C2-D589-1E56559DE785}"/>
              </a:ext>
            </a:extLst>
          </p:cNvPr>
          <p:cNvGraphicFramePr>
            <a:graphicFrameLocks noGrp="1"/>
          </p:cNvGraphicFramePr>
          <p:nvPr>
            <p:extLst>
              <p:ext uri="{D42A27DB-BD31-4B8C-83A1-F6EECF244321}">
                <p14:modId xmlns:p14="http://schemas.microsoft.com/office/powerpoint/2010/main" val="1136502955"/>
              </p:ext>
            </p:extLst>
          </p:nvPr>
        </p:nvGraphicFramePr>
        <p:xfrm>
          <a:off x="423484" y="1676520"/>
          <a:ext cx="11341983" cy="2823118"/>
        </p:xfrm>
        <a:graphic>
          <a:graphicData uri="http://schemas.openxmlformats.org/drawingml/2006/table">
            <a:tbl>
              <a:tblPr firstRow="1"/>
              <a:tblGrid>
                <a:gridCol w="6098277">
                  <a:extLst>
                    <a:ext uri="{9D8B030D-6E8A-4147-A177-3AD203B41FA5}">
                      <a16:colId xmlns:a16="http://schemas.microsoft.com/office/drawing/2014/main" val="1041191521"/>
                    </a:ext>
                  </a:extLst>
                </a:gridCol>
                <a:gridCol w="5243706">
                  <a:extLst>
                    <a:ext uri="{9D8B030D-6E8A-4147-A177-3AD203B41FA5}">
                      <a16:colId xmlns:a16="http://schemas.microsoft.com/office/drawing/2014/main" val="3821243188"/>
                    </a:ext>
                  </a:extLst>
                </a:gridCol>
              </a:tblGrid>
              <a:tr h="497593">
                <a:tc>
                  <a:txBody>
                    <a:bodyPr/>
                    <a:lstStyle/>
                    <a:p>
                      <a:pPr algn="ctr" fontAlgn="b"/>
                      <a:r>
                        <a:rPr lang="en-US" sz="2800" b="1" i="0" u="none" strike="noStrike">
                          <a:solidFill>
                            <a:schemeClr val="bg1"/>
                          </a:solidFill>
                          <a:effectLst/>
                          <a:latin typeface="Verdana"/>
                          <a:ea typeface="Verdana"/>
                          <a:cs typeface="Verdana" panose="020B0604030504040204" pitchFamily="34" charset="0"/>
                        </a:rPr>
                        <a:t>Item</a:t>
                      </a:r>
                    </a:p>
                  </a:txBody>
                  <a:tcPr marL="4542" marR="4542" marT="4542" marB="0" anchor="ctr">
                    <a:lnL>
                      <a:noFill/>
                    </a:lnL>
                    <a:lnR w="3175" cap="flat" cmpd="sng" algn="ctr">
                      <a:solidFill>
                        <a:schemeClr val="bg2">
                          <a:lumMod val="60000"/>
                          <a:lumOff val="40000"/>
                        </a:schemeClr>
                      </a:solidFill>
                      <a:prstDash val="solid"/>
                      <a:round/>
                      <a:headEnd type="none" w="med" len="med"/>
                      <a:tailEnd type="none" w="med" len="med"/>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tc>
                  <a:txBody>
                    <a:bodyPr/>
                    <a:lstStyle/>
                    <a:p>
                      <a:pPr algn="ctr" fontAlgn="b"/>
                      <a:r>
                        <a:rPr lang="en-US" sz="2800" b="1" i="0" u="none" strike="noStrike">
                          <a:solidFill>
                            <a:schemeClr val="bg1"/>
                          </a:solidFill>
                          <a:effectLst/>
                          <a:latin typeface="Verdana"/>
                          <a:ea typeface="Verdana"/>
                          <a:cs typeface="Verdana" panose="020B0604030504040204" pitchFamily="34" charset="0"/>
                        </a:rPr>
                        <a:t>Value</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a:noFill/>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extLst>
                  <a:ext uri="{0D108BD9-81ED-4DB2-BD59-A6C34878D82A}">
                    <a16:rowId xmlns:a16="http://schemas.microsoft.com/office/drawing/2014/main" val="1409590645"/>
                  </a:ext>
                </a:extLst>
              </a:tr>
              <a:tr h="544044">
                <a:tc>
                  <a:txBody>
                    <a:bodyPr/>
                    <a:lstStyle/>
                    <a:p>
                      <a:pPr algn="ctr" fontAlgn="b"/>
                      <a:r>
                        <a:rPr lang="en-US" sz="2000" b="0">
                          <a:solidFill>
                            <a:schemeClr val="tx1"/>
                          </a:solidFill>
                          <a:latin typeface="Verdana"/>
                          <a:ea typeface="Verdana"/>
                          <a:cs typeface="Verdana" panose="020B0604030504040204" pitchFamily="34" charset="0"/>
                        </a:rPr>
                        <a:t>Baseline error cost (8% RMSE) </a:t>
                      </a:r>
                      <a:endParaRPr lang="en-US" sz="2000" b="0" i="0" u="none" strike="noStrike">
                        <a:solidFill>
                          <a:schemeClr val="tx1"/>
                        </a:solidFill>
                        <a:effectLst/>
                        <a:latin typeface="Verdana"/>
                        <a:ea typeface="Verdana"/>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a:solidFill>
                            <a:schemeClr val="tx1"/>
                          </a:solidFill>
                          <a:latin typeface="Verdana"/>
                          <a:ea typeface="Verdana"/>
                          <a:cs typeface="Verdana" panose="020B0604030504040204" pitchFamily="34" charset="0"/>
                        </a:rPr>
                        <a:t>$274,424,620</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5566460"/>
                  </a:ext>
                </a:extLst>
              </a:tr>
              <a:tr h="693393">
                <a:tc>
                  <a:txBody>
                    <a:bodyPr/>
                    <a:lstStyle/>
                    <a:p>
                      <a:pPr algn="ctr" fontAlgn="b"/>
                      <a:r>
                        <a:rPr lang="en-US" sz="2000" b="0">
                          <a:solidFill>
                            <a:schemeClr val="tx1"/>
                          </a:solidFill>
                          <a:latin typeface="Verdana"/>
                          <a:ea typeface="Verdana"/>
                          <a:cs typeface="Verdana" panose="020B0604030504040204" pitchFamily="34" charset="0"/>
                        </a:rPr>
                        <a:t>Model error cost (1% RMSE) </a:t>
                      </a:r>
                      <a:endParaRPr lang="en-US" sz="2000" b="0" i="0" u="none" strike="noStrike">
                        <a:solidFill>
                          <a:schemeClr val="tx1"/>
                        </a:solidFill>
                        <a:effectLst/>
                        <a:latin typeface="Verdana"/>
                        <a:ea typeface="Verdana"/>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a:solidFill>
                            <a:schemeClr val="tx1"/>
                          </a:solidFill>
                          <a:latin typeface="Verdana"/>
                          <a:ea typeface="Verdana"/>
                          <a:cs typeface="Verdana" panose="020B0604030504040204" pitchFamily="34" charset="0"/>
                        </a:rPr>
                        <a:t>$34,303,080</a:t>
                      </a:r>
                      <a:endParaRPr lang="en-US" sz="2000" b="0" i="0" u="none" strike="noStrike">
                        <a:solidFill>
                          <a:schemeClr val="tx1"/>
                        </a:solidFill>
                        <a:effectLst/>
                        <a:latin typeface="Verdana"/>
                        <a:ea typeface="Verdana"/>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11809"/>
                  </a:ext>
                </a:extLst>
              </a:tr>
              <a:tr h="544044">
                <a:tc>
                  <a:txBody>
                    <a:bodyPr/>
                    <a:lstStyle/>
                    <a:p>
                      <a:pPr algn="ctr" fontAlgn="b"/>
                      <a:r>
                        <a:rPr lang="en-US" sz="2000" b="0">
                          <a:solidFill>
                            <a:schemeClr val="tx1"/>
                          </a:solidFill>
                          <a:latin typeface="Verdana"/>
                          <a:ea typeface="Verdana"/>
                          <a:cs typeface="Verdana" panose="020B0604030504040204" pitchFamily="34" charset="0"/>
                        </a:rPr>
                        <a:t>Variance Reduced</a:t>
                      </a:r>
                      <a:endParaRPr lang="en-US" sz="2000" b="0" i="0" u="none" strike="noStrike">
                        <a:solidFill>
                          <a:schemeClr val="tx1"/>
                        </a:solidFill>
                        <a:effectLst/>
                        <a:latin typeface="Verdana"/>
                        <a:ea typeface="Verdana"/>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a:solidFill>
                            <a:schemeClr val="tx1"/>
                          </a:solidFill>
                          <a:latin typeface="Verdana"/>
                          <a:ea typeface="Verdana"/>
                          <a:cs typeface="Verdana" panose="020B0604030504040204" pitchFamily="34" charset="0"/>
                        </a:rPr>
                        <a:t>$240,121,540</a:t>
                      </a:r>
                      <a:endParaRPr lang="en-US" sz="2000" b="0" i="0" u="none" strike="noStrike">
                        <a:solidFill>
                          <a:schemeClr val="tx1"/>
                        </a:solidFill>
                        <a:effectLst/>
                        <a:latin typeface="Verdana"/>
                        <a:ea typeface="Verdana"/>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23564411"/>
                  </a:ext>
                </a:extLst>
              </a:tr>
              <a:tr h="544044">
                <a:tc>
                  <a:txBody>
                    <a:bodyPr/>
                    <a:lstStyle/>
                    <a:p>
                      <a:pPr algn="ctr" fontAlgn="b"/>
                      <a:r>
                        <a:rPr lang="en-US" sz="2000" b="0">
                          <a:solidFill>
                            <a:schemeClr val="tx1"/>
                          </a:solidFill>
                          <a:latin typeface="Verdana"/>
                          <a:ea typeface="Verdana"/>
                          <a:cs typeface="Verdana" panose="020B0604030504040204" pitchFamily="34" charset="0"/>
                        </a:rPr>
                        <a:t>Estimated realized savings (10%)</a:t>
                      </a:r>
                      <a:endParaRPr lang="en-US" sz="2000" b="0" i="0" u="none" strike="noStrike">
                        <a:solidFill>
                          <a:schemeClr val="tx1"/>
                        </a:solidFill>
                        <a:effectLst/>
                        <a:latin typeface="Verdana"/>
                        <a:ea typeface="Verdana"/>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2000" b="0">
                          <a:solidFill>
                            <a:schemeClr val="tx1"/>
                          </a:solidFill>
                          <a:latin typeface="Verdana"/>
                          <a:ea typeface="Verdana"/>
                          <a:cs typeface="Verdana" panose="020B0604030504040204" pitchFamily="34" charset="0"/>
                        </a:rPr>
                        <a:t>$24,012,154</a:t>
                      </a:r>
                      <a:endParaRPr lang="en-US" sz="2000" b="0" i="0" u="none" strike="noStrike">
                        <a:solidFill>
                          <a:schemeClr val="tx1"/>
                        </a:solidFill>
                        <a:effectLst/>
                        <a:latin typeface="Verdana"/>
                        <a:ea typeface="Verdana"/>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40112323"/>
                  </a:ext>
                </a:extLst>
              </a:tr>
            </a:tbl>
          </a:graphicData>
        </a:graphic>
      </p:graphicFrame>
      <p:sp>
        <p:nvSpPr>
          <p:cNvPr id="3" name="TextBox 2">
            <a:extLst>
              <a:ext uri="{FF2B5EF4-FFF2-40B4-BE49-F238E27FC236}">
                <a16:creationId xmlns:a16="http://schemas.microsoft.com/office/drawing/2014/main" id="{061497E0-75D1-A2C9-16DF-0D639AB3F20E}"/>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18</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5" name="Object 9">
            <a:extLst>
              <a:ext uri="{FF2B5EF4-FFF2-40B4-BE49-F238E27FC236}">
                <a16:creationId xmlns:a16="http://schemas.microsoft.com/office/drawing/2014/main" id="{F4208591-4344-047E-F80A-73ED6AA66532}"/>
              </a:ext>
            </a:extLst>
          </p:cNvPr>
          <p:cNvSpPr/>
          <p:nvPr/>
        </p:nvSpPr>
        <p:spPr>
          <a:xfrm>
            <a:off x="423484" y="5662863"/>
            <a:ext cx="11341984" cy="1195137"/>
          </a:xfrm>
          <a:prstGeom prst="rect">
            <a:avLst/>
          </a:prstGeom>
          <a:noFill/>
        </p:spPr>
        <p:txBody>
          <a:bodyPr wrap="square" lIns="0" tIns="0" rIns="0" bIns="0" rtlCol="0" anchor="ctr"/>
          <a:lstStyle/>
          <a:p>
            <a:pPr algn="ctr"/>
            <a:r>
              <a:rPr lang="en-US" sz="2400">
                <a:latin typeface="Verdana" panose="020B0604030504040204" pitchFamily="34" charset="0"/>
                <a:ea typeface="Verdana" panose="020B0604030504040204" pitchFamily="34" charset="0"/>
                <a:cs typeface="Verdana" panose="020B0604030504040204" pitchFamily="34" charset="0"/>
              </a:rPr>
              <a:t>Model improvements reduced error variance by $240M, enabling an estimated </a:t>
            </a:r>
            <a:r>
              <a:rPr lang="en-US" sz="2400" b="1">
                <a:latin typeface="Verdana" panose="020B0604030504040204" pitchFamily="34" charset="0"/>
                <a:ea typeface="Verdana" panose="020B0604030504040204" pitchFamily="34" charset="0"/>
                <a:cs typeface="Verdana" panose="020B0604030504040204" pitchFamily="34" charset="0"/>
              </a:rPr>
              <a:t>$24M in realized savings</a:t>
            </a:r>
            <a:r>
              <a:rPr lang="en-US" sz="2400">
                <a:latin typeface="Verdana" panose="020B0604030504040204" pitchFamily="34" charset="0"/>
                <a:ea typeface="Verdana" panose="020B0604030504040204" pitchFamily="34" charset="0"/>
                <a:cs typeface="Verdana" panose="020B0604030504040204" pitchFamily="34" charset="0"/>
              </a:rPr>
              <a:t>.</a:t>
            </a:r>
            <a:endParaRPr lang="en-US">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96503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bg>
      <p:bgPr>
        <a:solidFill>
          <a:srgbClr val="026666"/>
        </a:solidFill>
        <a:effectLst/>
      </p:bgPr>
    </p:bg>
    <p:spTree>
      <p:nvGrpSpPr>
        <p:cNvPr id="1" name=""/>
        <p:cNvGrpSpPr/>
        <p:nvPr/>
      </p:nvGrpSpPr>
      <p:grpSpPr>
        <a:xfrm>
          <a:off x="0" y="0"/>
          <a:ext cx="0" cy="0"/>
          <a:chOff x="0" y="0"/>
          <a:chExt cx="0" cy="0"/>
        </a:xfrm>
      </p:grpSpPr>
      <p:sp>
        <p:nvSpPr>
          <p:cNvPr id="18" name="Object 14">
            <a:extLst>
              <a:ext uri="{FF2B5EF4-FFF2-40B4-BE49-F238E27FC236}">
                <a16:creationId xmlns:a16="http://schemas.microsoft.com/office/drawing/2014/main" id="{A7DB6576-4856-EA3A-F38B-CF67C5FB0162}"/>
              </a:ext>
            </a:extLst>
          </p:cNvPr>
          <p:cNvSpPr/>
          <p:nvPr/>
        </p:nvSpPr>
        <p:spPr>
          <a:xfrm>
            <a:off x="0" y="5324324"/>
            <a:ext cx="12192000" cy="1531962"/>
          </a:xfrm>
          <a:prstGeom prst="rect">
            <a:avLst/>
          </a:prstGeom>
          <a:solidFill>
            <a:srgbClr val="FEC088"/>
          </a:solidFill>
        </p:spPr>
        <p:txBody>
          <a:bodyPr/>
          <a:lstStyle/>
          <a:p>
            <a:endParaRPr lang="en-US">
              <a:latin typeface="Verdana" panose="020B0604030504040204" pitchFamily="34" charset="0"/>
            </a:endParaRPr>
          </a:p>
        </p:txBody>
      </p:sp>
      <p:sp>
        <p:nvSpPr>
          <p:cNvPr id="2" name="Object 1"/>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Key Findings</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 name="Object 2"/>
          <p:cNvSpPr/>
          <p:nvPr/>
        </p:nvSpPr>
        <p:spPr>
          <a:xfrm>
            <a:off x="249588" y="1431072"/>
            <a:ext cx="714196" cy="714196"/>
          </a:xfrm>
          <a:prstGeom prst="ellipse">
            <a:avLst/>
          </a:prstGeom>
          <a:solidFill>
            <a:srgbClr val="FFFFFF"/>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220" y="1679367"/>
            <a:ext cx="295201" cy="238065"/>
          </a:xfrm>
          <a:prstGeom prst="rect">
            <a:avLst/>
          </a:prstGeom>
        </p:spPr>
      </p:pic>
      <p:sp>
        <p:nvSpPr>
          <p:cNvPr id="5" name="Object 4"/>
          <p:cNvSpPr/>
          <p:nvPr/>
        </p:nvSpPr>
        <p:spPr>
          <a:xfrm>
            <a:off x="1057858" y="1387235"/>
            <a:ext cx="3225006" cy="1845566"/>
          </a:xfrm>
          <a:prstGeom prst="rect">
            <a:avLst/>
          </a:prstGeom>
          <a:noFill/>
        </p:spPr>
        <p:txBody>
          <a:bodyPr wrap="square" lIns="0" tIns="0" rIns="0" bIns="0" rtlCol="0" anchor="t"/>
          <a:lstStyle/>
          <a:p>
            <a:pPr algn="l">
              <a:buNone/>
            </a:pPr>
            <a:r>
              <a:rPr lang="en-US" sz="2300" b="1">
                <a:solidFill>
                  <a:srgbClr val="FFFFFF"/>
                </a:solidFill>
                <a:latin typeface="Verdana" panose="020B0604030504040204" pitchFamily="34" charset="0"/>
                <a:ea typeface="Verdana" panose="020B0604030504040204" pitchFamily="34" charset="0"/>
                <a:cs typeface="Verdana" panose="020B0604030504040204" pitchFamily="34" charset="0"/>
              </a:rPr>
              <a:t>Medicaid reimbursement driven by prescription volume</a:t>
            </a:r>
            <a:endParaRPr lang="en-US" sz="2300" b="1">
              <a:latin typeface="Verdana" panose="020B0604030504040204" pitchFamily="34" charset="0"/>
              <a:ea typeface="Verdana" panose="020B0604030504040204" pitchFamily="34" charset="0"/>
              <a:cs typeface="Verdana" panose="020B0604030504040204" pitchFamily="34" charset="0"/>
            </a:endParaRPr>
          </a:p>
        </p:txBody>
      </p:sp>
      <p:sp>
        <p:nvSpPr>
          <p:cNvPr id="6" name="Object 5"/>
          <p:cNvSpPr/>
          <p:nvPr/>
        </p:nvSpPr>
        <p:spPr>
          <a:xfrm>
            <a:off x="1043574" y="3437919"/>
            <a:ext cx="2999626" cy="1255617"/>
          </a:xfrm>
          <a:prstGeom prst="rect">
            <a:avLst/>
          </a:prstGeom>
          <a:noFill/>
        </p:spPr>
        <p:txBody>
          <a:bodyPr wrap="square" lIns="0" tIns="0" rIns="0" bIns="0" rtlCol="0" anchor="t"/>
          <a:lstStyle/>
          <a:p>
            <a:pPr algn="l">
              <a:spcBef>
                <a:spcPts val="772"/>
              </a:spcBef>
              <a:buNone/>
            </a:pPr>
            <a:r>
              <a:rPr lang="en-US" sz="1700">
                <a:solidFill>
                  <a:schemeClr val="bg1"/>
                </a:solidFill>
                <a:latin typeface="Verdana" panose="020B0604030504040204" pitchFamily="34" charset="0"/>
                <a:ea typeface="Verdana" panose="020B0604030504040204" pitchFamily="34" charset="0"/>
                <a:cs typeface="Verdana" panose="020B0604030504040204" pitchFamily="34" charset="0"/>
              </a:rPr>
              <a:t>Analysis shows the number of prescriptions and personal income are the most important variables.</a:t>
            </a:r>
          </a:p>
        </p:txBody>
      </p:sp>
      <p:sp>
        <p:nvSpPr>
          <p:cNvPr id="7" name="Object 6"/>
          <p:cNvSpPr/>
          <p:nvPr/>
        </p:nvSpPr>
        <p:spPr>
          <a:xfrm>
            <a:off x="4041412" y="1431072"/>
            <a:ext cx="714196" cy="714196"/>
          </a:xfrm>
          <a:prstGeom prst="ellipse">
            <a:avLst/>
          </a:prstGeom>
          <a:solidFill>
            <a:srgbClr val="FFD9AD"/>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0196" y="1673090"/>
            <a:ext cx="380905" cy="209498"/>
          </a:xfrm>
          <a:prstGeom prst="rect">
            <a:avLst/>
          </a:prstGeom>
        </p:spPr>
      </p:pic>
      <p:sp>
        <p:nvSpPr>
          <p:cNvPr id="9" name="Object 8"/>
          <p:cNvSpPr/>
          <p:nvPr/>
        </p:nvSpPr>
        <p:spPr>
          <a:xfrm>
            <a:off x="4860850" y="1431072"/>
            <a:ext cx="2999626" cy="1531962"/>
          </a:xfrm>
          <a:prstGeom prst="rect">
            <a:avLst/>
          </a:prstGeom>
          <a:noFill/>
        </p:spPr>
        <p:txBody>
          <a:bodyPr wrap="square" lIns="0" tIns="0" rIns="0" bIns="0" rtlCol="0" anchor="t"/>
          <a:lstStyle/>
          <a:p>
            <a:pPr algn="l">
              <a:buNone/>
            </a:pPr>
            <a:r>
              <a:rPr lang="en-US" sz="2400" b="1">
                <a:solidFill>
                  <a:srgbClr val="FFFFFF"/>
                </a:solidFill>
                <a:latin typeface="Verdana" panose="020B0604030504040204" pitchFamily="34" charset="0"/>
                <a:ea typeface="Verdana" panose="020B0604030504040204" pitchFamily="34" charset="0"/>
                <a:cs typeface="Verdana" panose="020B0604030504040204" pitchFamily="34" charset="0"/>
              </a:rPr>
              <a:t>Consistency in reimbursed drug types across states</a:t>
            </a:r>
            <a:endParaRPr lang="en-US" sz="2400" b="1">
              <a:latin typeface="Verdana" panose="020B0604030504040204" pitchFamily="34" charset="0"/>
              <a:ea typeface="Verdana" panose="020B0604030504040204" pitchFamily="34" charset="0"/>
              <a:cs typeface="Verdana" panose="020B0604030504040204" pitchFamily="34" charset="0"/>
            </a:endParaRPr>
          </a:p>
        </p:txBody>
      </p:sp>
      <p:sp>
        <p:nvSpPr>
          <p:cNvPr id="10" name="Object 9"/>
          <p:cNvSpPr/>
          <p:nvPr/>
        </p:nvSpPr>
        <p:spPr>
          <a:xfrm>
            <a:off x="4846566" y="3449054"/>
            <a:ext cx="3013910" cy="1937432"/>
          </a:xfrm>
          <a:prstGeom prst="rect">
            <a:avLst/>
          </a:prstGeom>
          <a:noFill/>
        </p:spPr>
        <p:txBody>
          <a:bodyPr wrap="square" lIns="0" tIns="0" rIns="0" bIns="0" rtlCol="0" anchor="t"/>
          <a:lstStyle/>
          <a:p>
            <a:pPr algn="l">
              <a:spcBef>
                <a:spcPts val="772"/>
              </a:spcBef>
              <a:buNone/>
            </a:pPr>
            <a:r>
              <a:rPr lang="en-US" sz="1700">
                <a:solidFill>
                  <a:schemeClr val="bg1"/>
                </a:solidFill>
                <a:latin typeface="Verdana" panose="020B0604030504040204" pitchFamily="34" charset="0"/>
                <a:ea typeface="Verdana" panose="020B0604030504040204" pitchFamily="34" charset="0"/>
                <a:cs typeface="Verdana" panose="020B0604030504040204" pitchFamily="34" charset="0"/>
              </a:rPr>
              <a:t>The top reimbursed drugs, such as Sodium Chloride, are consistent across U.S. states (22).</a:t>
            </a:r>
          </a:p>
        </p:txBody>
      </p:sp>
      <p:sp>
        <p:nvSpPr>
          <p:cNvPr id="11" name="Object 10"/>
          <p:cNvSpPr/>
          <p:nvPr/>
        </p:nvSpPr>
        <p:spPr>
          <a:xfrm>
            <a:off x="7982564" y="1422943"/>
            <a:ext cx="714196" cy="714196"/>
          </a:xfrm>
          <a:prstGeom prst="ellipse">
            <a:avLst/>
          </a:prstGeom>
          <a:solidFill>
            <a:srgbClr val="FEC088"/>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59718" y="1621022"/>
            <a:ext cx="361860" cy="323769"/>
          </a:xfrm>
          <a:prstGeom prst="rect">
            <a:avLst/>
          </a:prstGeom>
        </p:spPr>
      </p:pic>
      <p:sp>
        <p:nvSpPr>
          <p:cNvPr id="13" name="Object 12"/>
          <p:cNvSpPr/>
          <p:nvPr/>
        </p:nvSpPr>
        <p:spPr>
          <a:xfrm>
            <a:off x="8895968" y="1418739"/>
            <a:ext cx="3027748" cy="1403418"/>
          </a:xfrm>
          <a:prstGeom prst="rect">
            <a:avLst/>
          </a:prstGeom>
          <a:noFill/>
        </p:spPr>
        <p:txBody>
          <a:bodyPr wrap="square" lIns="0" tIns="0" rIns="0" bIns="0" rtlCol="0" anchor="t"/>
          <a:lstStyle/>
          <a:p>
            <a:r>
              <a:rPr lang="en-US" sz="2400" b="1">
                <a:solidFill>
                  <a:schemeClr val="bg1"/>
                </a:solidFill>
                <a:latin typeface="Verdana"/>
                <a:ea typeface="+mn-lt"/>
                <a:cs typeface="+mn-lt"/>
              </a:rPr>
              <a:t>Inverse Link: Income vs. Reimbursements</a:t>
            </a:r>
            <a:endParaRPr lang="en-US" b="1">
              <a:solidFill>
                <a:schemeClr val="bg1"/>
              </a:solidFill>
              <a:latin typeface="Verdana"/>
              <a:ea typeface="Verdana"/>
              <a:cs typeface="Arial"/>
            </a:endParaRPr>
          </a:p>
        </p:txBody>
      </p:sp>
      <p:sp>
        <p:nvSpPr>
          <p:cNvPr id="14" name="Object 13"/>
          <p:cNvSpPr/>
          <p:nvPr/>
        </p:nvSpPr>
        <p:spPr>
          <a:xfrm>
            <a:off x="8870711" y="3447542"/>
            <a:ext cx="3038721" cy="1791769"/>
          </a:xfrm>
          <a:prstGeom prst="rect">
            <a:avLst/>
          </a:prstGeom>
          <a:noFill/>
        </p:spPr>
        <p:txBody>
          <a:bodyPr wrap="square" lIns="0" tIns="0" rIns="0" bIns="0" rtlCol="0" anchor="t"/>
          <a:lstStyle/>
          <a:p>
            <a:pPr>
              <a:spcBef>
                <a:spcPts val="772"/>
              </a:spcBef>
            </a:pPr>
            <a:r>
              <a:rPr lang="en-US" sz="1700">
                <a:solidFill>
                  <a:schemeClr val="bg1"/>
                </a:solidFill>
                <a:latin typeface="Verdana"/>
                <a:ea typeface="Verdana"/>
              </a:rPr>
              <a:t>States with higher Per capita Personal Income have lower reimbursements.</a:t>
            </a:r>
            <a:endParaRPr lang="en-US">
              <a:solidFill>
                <a:schemeClr val="bg1"/>
              </a:solidFill>
            </a:endParaRPr>
          </a:p>
        </p:txBody>
      </p:sp>
      <p:sp>
        <p:nvSpPr>
          <p:cNvPr id="16" name="Object 15"/>
          <p:cNvSpPr/>
          <p:nvPr/>
        </p:nvSpPr>
        <p:spPr>
          <a:xfrm>
            <a:off x="375642" y="5529442"/>
            <a:ext cx="11548074" cy="996974"/>
          </a:xfrm>
          <a:prstGeom prst="rect">
            <a:avLst/>
          </a:prstGeom>
          <a:noFill/>
        </p:spPr>
        <p:txBody>
          <a:bodyPr wrap="square" lIns="0" tIns="0" rIns="0" bIns="0" rtlCol="0" anchor="ctr"/>
          <a:lstStyle/>
          <a:p>
            <a:pPr algn="ctr">
              <a:lnSpc>
                <a:spcPts val="2617"/>
              </a:lnSpc>
              <a:buNone/>
            </a:pPr>
            <a:r>
              <a:rPr lang="en-US" sz="2250">
                <a:solidFill>
                  <a:srgbClr val="333333"/>
                </a:solidFill>
                <a:latin typeface="Verdana" panose="020B0604030504040204" pitchFamily="34" charset="0"/>
                <a:ea typeface="Verdana" panose="020B0604030504040204" pitchFamily="34" charset="0"/>
                <a:cs typeface="Verdana" panose="020B0604030504040204" pitchFamily="34" charset="0"/>
              </a:rPr>
              <a:t>The analysis highlights the need to focus Medicaid forecasting and monitoring efforts on prescription volume trends and drug-specific patterns, rather than relying heavily on state-level economic factors.</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090248A5-0A13-1414-1A6B-8BDF11E6A777}"/>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19</a:t>
            </a:r>
            <a:endParaRPr lang="en-US" sz="200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6666"/>
        </a:solidFill>
        <a:effectLst/>
      </p:bgPr>
    </p:bg>
    <p:spTree>
      <p:nvGrpSpPr>
        <p:cNvPr id="1" name=""/>
        <p:cNvGrpSpPr/>
        <p:nvPr/>
      </p:nvGrpSpPr>
      <p:grpSpPr>
        <a:xfrm>
          <a:off x="0" y="0"/>
          <a:ext cx="0" cy="0"/>
          <a:chOff x="0" y="0"/>
          <a:chExt cx="0" cy="0"/>
        </a:xfrm>
      </p:grpSpPr>
      <p:sp>
        <p:nvSpPr>
          <p:cNvPr id="2" name="Object 1"/>
          <p:cNvSpPr/>
          <p:nvPr/>
        </p:nvSpPr>
        <p:spPr>
          <a:xfrm>
            <a:off x="0" y="330613"/>
            <a:ext cx="12188952" cy="692324"/>
          </a:xfrm>
          <a:prstGeom prst="rect">
            <a:avLst/>
          </a:prstGeom>
          <a:noFill/>
        </p:spPr>
        <p:txBody>
          <a:bodyPr wrap="square" lIns="0" tIns="0" rIns="0" bIns="0" rtlCol="0" anchor="t"/>
          <a:lstStyle/>
          <a:p>
            <a:pPr algn="ctr">
              <a:lnSpc>
                <a:spcPts val="5453"/>
              </a:lnSpc>
              <a:buNone/>
            </a:pPr>
            <a:r>
              <a:rPr lang="en-US" sz="4650" b="1">
                <a:solidFill>
                  <a:srgbClr val="FFFFFF"/>
                </a:solidFill>
                <a:latin typeface="Verdana"/>
                <a:ea typeface="Verdana"/>
                <a:cs typeface="Verdana" panose="020B0604030504040204" pitchFamily="34" charset="0"/>
              </a:rPr>
              <a:t>Background and Motivation</a:t>
            </a:r>
          </a:p>
        </p:txBody>
      </p:sp>
      <p:sp>
        <p:nvSpPr>
          <p:cNvPr id="3" name="Object 2"/>
          <p:cNvSpPr/>
          <p:nvPr/>
        </p:nvSpPr>
        <p:spPr>
          <a:xfrm>
            <a:off x="223781" y="2035256"/>
            <a:ext cx="714196" cy="714196"/>
          </a:xfrm>
          <a:prstGeom prst="ellipse">
            <a:avLst/>
          </a:prstGeom>
          <a:solidFill>
            <a:srgbClr val="FFD9AD"/>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228" y="2224965"/>
            <a:ext cx="295201" cy="333292"/>
          </a:xfrm>
          <a:prstGeom prst="rect">
            <a:avLst/>
          </a:prstGeom>
        </p:spPr>
      </p:pic>
      <p:sp>
        <p:nvSpPr>
          <p:cNvPr id="5" name="Object 4"/>
          <p:cNvSpPr/>
          <p:nvPr/>
        </p:nvSpPr>
        <p:spPr>
          <a:xfrm>
            <a:off x="1128429" y="2035256"/>
            <a:ext cx="2775843" cy="664649"/>
          </a:xfrm>
          <a:prstGeom prst="rect">
            <a:avLst/>
          </a:prstGeom>
          <a:noFill/>
        </p:spPr>
        <p:txBody>
          <a:bodyPr wrap="square" lIns="0" tIns="0" rIns="0" bIns="0" rtlCol="0" anchor="t"/>
          <a:lstStyle/>
          <a:p>
            <a:pPr>
              <a:lnSpc>
                <a:spcPts val="2617"/>
              </a:lnSpc>
            </a:pPr>
            <a:r>
              <a:rPr lang="en-US" sz="2250">
                <a:solidFill>
                  <a:srgbClr val="FFFFFF"/>
                </a:solidFill>
                <a:latin typeface="Verdana"/>
                <a:ea typeface="Verdana"/>
                <a:cs typeface="Verdana" panose="020B0604030504040204" pitchFamily="34" charset="0"/>
              </a:rPr>
              <a:t>Medicaid covers </a:t>
            </a:r>
            <a:endParaRPr lang="en-US">
              <a:solidFill>
                <a:srgbClr val="000000"/>
              </a:solidFill>
              <a:latin typeface="Verdana"/>
              <a:ea typeface="Verdana"/>
              <a:cs typeface="Verdana" panose="020B0604030504040204" pitchFamily="34" charset="0"/>
            </a:endParaRPr>
          </a:p>
          <a:p>
            <a:pPr algn="l">
              <a:lnSpc>
                <a:spcPts val="2617"/>
              </a:lnSpc>
              <a:buNone/>
            </a:pPr>
            <a:r>
              <a:rPr lang="en-US" sz="2250">
                <a:solidFill>
                  <a:srgbClr val="FFFFFF"/>
                </a:solidFill>
                <a:latin typeface="Verdana"/>
                <a:ea typeface="Verdana"/>
                <a:cs typeface="Verdana" panose="020B0604030504040204" pitchFamily="34" charset="0"/>
              </a:rPr>
              <a:t>1 in 5 Americans.</a:t>
            </a:r>
            <a:endParaRPr lang="en-US">
              <a:latin typeface="Verdana"/>
              <a:ea typeface="Verdana"/>
              <a:cs typeface="Verdana" panose="020B0604030504040204" pitchFamily="34" charset="0"/>
            </a:endParaRPr>
          </a:p>
        </p:txBody>
      </p:sp>
      <p:sp>
        <p:nvSpPr>
          <p:cNvPr id="6" name="Object 5"/>
          <p:cNvSpPr/>
          <p:nvPr/>
        </p:nvSpPr>
        <p:spPr>
          <a:xfrm>
            <a:off x="1128430" y="2707493"/>
            <a:ext cx="2775843" cy="1661399"/>
          </a:xfrm>
          <a:prstGeom prst="rect">
            <a:avLst/>
          </a:prstGeom>
          <a:noFill/>
        </p:spPr>
        <p:txBody>
          <a:bodyPr wrap="square" lIns="0" tIns="0" rIns="0" bIns="0" rtlCol="0" anchor="t"/>
          <a:lstStyle/>
          <a:p>
            <a:pPr algn="l">
              <a:lnSpc>
                <a:spcPts val="2181"/>
              </a:lnSpc>
              <a:spcBef>
                <a:spcPts val="598"/>
              </a:spcBef>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7" name="Object 6"/>
          <p:cNvSpPr/>
          <p:nvPr/>
        </p:nvSpPr>
        <p:spPr>
          <a:xfrm>
            <a:off x="4128055" y="2035256"/>
            <a:ext cx="714196" cy="714196"/>
          </a:xfrm>
          <a:prstGeom prst="ellipse">
            <a:avLst/>
          </a:prstGeom>
          <a:solidFill>
            <a:srgbClr val="FFD9AD"/>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8470" y="2266812"/>
            <a:ext cx="399950" cy="247588"/>
          </a:xfrm>
          <a:prstGeom prst="rect">
            <a:avLst/>
          </a:prstGeom>
        </p:spPr>
      </p:pic>
      <p:sp>
        <p:nvSpPr>
          <p:cNvPr id="9" name="Object 8"/>
          <p:cNvSpPr/>
          <p:nvPr/>
        </p:nvSpPr>
        <p:spPr>
          <a:xfrm>
            <a:off x="5032704" y="2035256"/>
            <a:ext cx="2775843" cy="2492099"/>
          </a:xfrm>
          <a:prstGeom prst="rect">
            <a:avLst/>
          </a:prstGeom>
          <a:noFill/>
        </p:spPr>
        <p:txBody>
          <a:bodyPr wrap="square" lIns="0" tIns="0" rIns="0" bIns="0" rtlCol="0" anchor="t"/>
          <a:lstStyle/>
          <a:p>
            <a:pPr algn="l">
              <a:spcBef>
                <a:spcPts val="598"/>
              </a:spcBef>
              <a:buNone/>
            </a:pPr>
            <a:r>
              <a:rPr lang="en-US" sz="2400">
                <a:solidFill>
                  <a:schemeClr val="bg1"/>
                </a:solidFill>
                <a:latin typeface="Verdana" panose="020B0604030504040204" pitchFamily="34" charset="0"/>
                <a:ea typeface="Verdana" panose="020B0604030504040204" pitchFamily="34" charset="0"/>
                <a:cs typeface="Verdana" panose="020B0604030504040204" pitchFamily="34" charset="0"/>
              </a:rPr>
              <a:t>Significant </a:t>
            </a:r>
          </a:p>
          <a:p>
            <a:pPr algn="l">
              <a:buNone/>
            </a:pPr>
            <a:r>
              <a:rPr lang="en-US" sz="2400">
                <a:solidFill>
                  <a:schemeClr val="bg1"/>
                </a:solidFill>
                <a:latin typeface="Verdana" panose="020B0604030504040204" pitchFamily="34" charset="0"/>
                <a:ea typeface="Verdana" panose="020B0604030504040204" pitchFamily="34" charset="0"/>
                <a:cs typeface="Verdana" panose="020B0604030504040204" pitchFamily="34" charset="0"/>
              </a:rPr>
              <a:t>state-by-state differences exist in Medicaid drug reimbursements.</a:t>
            </a:r>
          </a:p>
        </p:txBody>
      </p:sp>
      <p:sp>
        <p:nvSpPr>
          <p:cNvPr id="10" name="Object 9"/>
          <p:cNvSpPr/>
          <p:nvPr/>
        </p:nvSpPr>
        <p:spPr>
          <a:xfrm>
            <a:off x="5032704" y="2819105"/>
            <a:ext cx="2775843" cy="2215199"/>
          </a:xfrm>
          <a:prstGeom prst="rect">
            <a:avLst/>
          </a:prstGeom>
          <a:noFill/>
        </p:spPr>
        <p:txBody>
          <a:bodyPr wrap="square" lIns="0" tIns="0" rIns="0" bIns="0" rtlCol="0" anchor="t"/>
          <a:lstStyle/>
          <a:p>
            <a:pPr algn="l">
              <a:lnSpc>
                <a:spcPts val="2181"/>
              </a:lnSpc>
              <a:spcBef>
                <a:spcPts val="598"/>
              </a:spcBef>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Object 10"/>
          <p:cNvSpPr/>
          <p:nvPr/>
        </p:nvSpPr>
        <p:spPr>
          <a:xfrm>
            <a:off x="8032328" y="2035256"/>
            <a:ext cx="714196" cy="714196"/>
          </a:xfrm>
          <a:prstGeom prst="ellipse">
            <a:avLst/>
          </a:prstGeom>
          <a:solidFill>
            <a:srgbClr val="FFD9AD"/>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68068" y="2216594"/>
            <a:ext cx="247588" cy="352337"/>
          </a:xfrm>
          <a:prstGeom prst="rect">
            <a:avLst/>
          </a:prstGeom>
        </p:spPr>
      </p:pic>
      <p:sp>
        <p:nvSpPr>
          <p:cNvPr id="13" name="Object 12"/>
          <p:cNvSpPr/>
          <p:nvPr/>
        </p:nvSpPr>
        <p:spPr>
          <a:xfrm>
            <a:off x="8920313" y="2035256"/>
            <a:ext cx="2775843" cy="1980690"/>
          </a:xfrm>
          <a:prstGeom prst="rect">
            <a:avLst/>
          </a:prstGeom>
          <a:noFill/>
        </p:spPr>
        <p:txBody>
          <a:bodyPr wrap="square" lIns="0" tIns="0" rIns="0" bIns="0" rtlCol="0" anchor="t"/>
          <a:lstStyle/>
          <a:p>
            <a:pPr algn="l">
              <a:buNone/>
            </a:pPr>
            <a:r>
              <a:rPr lang="en-US" sz="2400">
                <a:solidFill>
                  <a:schemeClr val="bg1"/>
                </a:solidFill>
                <a:latin typeface="Verdana" panose="020B0604030504040204" pitchFamily="34" charset="0"/>
                <a:ea typeface="Verdana" panose="020B0604030504040204" pitchFamily="34" charset="0"/>
                <a:cs typeface="Verdana" panose="020B0604030504040204" pitchFamily="34" charset="0"/>
              </a:rPr>
              <a:t>Reimbursement Insights Drive Better Allocation and Customer Transparency.</a:t>
            </a:r>
            <a:endParaRPr lang="en-US">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Object 13"/>
          <p:cNvSpPr/>
          <p:nvPr/>
        </p:nvSpPr>
        <p:spPr>
          <a:xfrm>
            <a:off x="8936977" y="2741660"/>
            <a:ext cx="2775843" cy="2492099"/>
          </a:xfrm>
          <a:prstGeom prst="rect">
            <a:avLst/>
          </a:prstGeom>
          <a:noFill/>
        </p:spPr>
        <p:txBody>
          <a:bodyPr wrap="square" lIns="0" tIns="0" rIns="0" bIns="0" rtlCol="0" anchor="t"/>
          <a:lstStyle/>
          <a:p>
            <a:pPr algn="l">
              <a:lnSpc>
                <a:spcPts val="2181"/>
              </a:lnSpc>
              <a:spcBef>
                <a:spcPts val="598"/>
              </a:spcBef>
              <a:buNone/>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Object 14"/>
          <p:cNvSpPr/>
          <p:nvPr/>
        </p:nvSpPr>
        <p:spPr>
          <a:xfrm>
            <a:off x="0" y="4999375"/>
            <a:ext cx="12188952" cy="1856911"/>
          </a:xfrm>
          <a:prstGeom prst="rect">
            <a:avLst/>
          </a:prstGeom>
          <a:solidFill>
            <a:srgbClr val="FEC088"/>
          </a:solidFill>
        </p:spPr>
        <p:txBody>
          <a:bodyPr/>
          <a:lstStyle/>
          <a:p>
            <a:endParaRPr lang="en-US">
              <a:latin typeface="Verdana" panose="020B0604030504040204" pitchFamily="34" charset="0"/>
            </a:endParaRPr>
          </a:p>
        </p:txBody>
      </p:sp>
      <p:sp>
        <p:nvSpPr>
          <p:cNvPr id="16" name="Object 15"/>
          <p:cNvSpPr/>
          <p:nvPr/>
        </p:nvSpPr>
        <p:spPr>
          <a:xfrm>
            <a:off x="476131" y="5292939"/>
            <a:ext cx="11236690" cy="1246050"/>
          </a:xfrm>
          <a:prstGeom prst="rect">
            <a:avLst/>
          </a:prstGeom>
          <a:noFill/>
        </p:spPr>
        <p:txBody>
          <a:bodyPr wrap="square" lIns="0" tIns="0" rIns="0" bIns="0" rtlCol="0" anchor="ctr"/>
          <a:lstStyle/>
          <a:p>
            <a:pPr algn="ctr">
              <a:lnSpc>
                <a:spcPts val="3271"/>
              </a:lnSpc>
              <a:buNone/>
            </a:pPr>
            <a:r>
              <a:rPr lang="en-US" sz="2813">
                <a:solidFill>
                  <a:srgbClr val="333333"/>
                </a:solidFill>
                <a:latin typeface="Verdana" panose="020B0604030504040204" pitchFamily="34" charset="0"/>
                <a:ea typeface="Verdana" panose="020B0604030504040204" pitchFamily="34" charset="0"/>
                <a:cs typeface="Verdana" panose="020B0604030504040204" pitchFamily="34" charset="0"/>
              </a:rPr>
              <a:t>Exploring Medicaid reimbursement trends and identifying the key factors that influence them can lead to more efficient and equitable healthcare resource distribution.</a:t>
            </a: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22" name="Picture 21" descr="A group of white people&#10;&#10;AI-generated content may be incorrect.">
            <a:extLst>
              <a:ext uri="{FF2B5EF4-FFF2-40B4-BE49-F238E27FC236}">
                <a16:creationId xmlns:a16="http://schemas.microsoft.com/office/drawing/2014/main" id="{1E3A01A4-FE88-74A2-2BE5-82A71B3CCBBD}"/>
              </a:ext>
            </a:extLst>
          </p:cNvPr>
          <p:cNvPicPr>
            <a:picLocks noChangeAspect="1"/>
          </p:cNvPicPr>
          <p:nvPr/>
        </p:nvPicPr>
        <p:blipFill>
          <a:blip r:embed="rId9"/>
          <a:srcRect l="6177" r="3367"/>
          <a:stretch/>
        </p:blipFill>
        <p:spPr>
          <a:xfrm>
            <a:off x="725429" y="2808632"/>
            <a:ext cx="3251975" cy="1334164"/>
          </a:xfrm>
          <a:prstGeom prst="rect">
            <a:avLst/>
          </a:prstGeom>
        </p:spPr>
      </p:pic>
      <p:sp>
        <p:nvSpPr>
          <p:cNvPr id="18" name="TextBox 17">
            <a:extLst>
              <a:ext uri="{FF2B5EF4-FFF2-40B4-BE49-F238E27FC236}">
                <a16:creationId xmlns:a16="http://schemas.microsoft.com/office/drawing/2014/main" id="{EE84C963-AE73-513D-05BF-8492CF7732AF}"/>
              </a:ext>
            </a:extLst>
          </p:cNvPr>
          <p:cNvSpPr txBox="1"/>
          <p:nvPr/>
        </p:nvSpPr>
        <p:spPr>
          <a:xfrm>
            <a:off x="0" y="6457890"/>
            <a:ext cx="336339" cy="400110"/>
          </a:xfrm>
          <a:prstGeom prst="rect">
            <a:avLst/>
          </a:prstGeom>
          <a:solidFill>
            <a:srgbClr val="75BAB2"/>
          </a:solidFill>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2</a:t>
            </a:r>
            <a:endParaRPr lang="en-US">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8E93D4E4-5ED3-928C-21B0-F98E843D95FE}"/>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F387A691-CE10-5370-6132-A670B3630D6F}"/>
              </a:ext>
            </a:extLst>
          </p:cNvPr>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Recommendations</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5" name="Object 4">
            <a:extLst>
              <a:ext uri="{FF2B5EF4-FFF2-40B4-BE49-F238E27FC236}">
                <a16:creationId xmlns:a16="http://schemas.microsoft.com/office/drawing/2014/main" id="{D7CA8033-3BFA-5979-B7F8-8C66A0FEE2E0}"/>
              </a:ext>
            </a:extLst>
          </p:cNvPr>
          <p:cNvSpPr/>
          <p:nvPr/>
        </p:nvSpPr>
        <p:spPr>
          <a:xfrm>
            <a:off x="1279993" y="1928817"/>
            <a:ext cx="10382070" cy="688777"/>
          </a:xfrm>
          <a:prstGeom prst="rect">
            <a:avLst/>
          </a:prstGeom>
          <a:noFill/>
        </p:spPr>
        <p:txBody>
          <a:bodyPr wrap="square" lIns="0" tIns="0" rIns="0" bIns="0" rtlCol="0" anchor="t"/>
          <a:lstStyle/>
          <a:p>
            <a:pPr>
              <a:lnSpc>
                <a:spcPts val="3141"/>
              </a:lnSpc>
              <a:buSzPct val="100000"/>
            </a:pPr>
            <a:r>
              <a:rPr lang="en-US" sz="2400" b="1">
                <a:solidFill>
                  <a:schemeClr val="bg1"/>
                </a:solidFill>
                <a:latin typeface="Verdana"/>
                <a:ea typeface="Verdana"/>
              </a:rPr>
              <a:t>Focus predictive monitoring on prescription behavior as well as state economics</a:t>
            </a:r>
            <a:endParaRPr lang="en-US" sz="2400">
              <a:solidFill>
                <a:schemeClr val="bg1"/>
              </a:solidFill>
              <a:latin typeface="Verdana"/>
              <a:ea typeface="Verdana"/>
              <a:cs typeface="Verdana" panose="020B0604030504040204" pitchFamily="34" charset="0"/>
            </a:endParaRPr>
          </a:p>
        </p:txBody>
      </p:sp>
      <p:sp>
        <p:nvSpPr>
          <p:cNvPr id="6" name="Object 5">
            <a:extLst>
              <a:ext uri="{FF2B5EF4-FFF2-40B4-BE49-F238E27FC236}">
                <a16:creationId xmlns:a16="http://schemas.microsoft.com/office/drawing/2014/main" id="{44BD491B-937B-CFD1-E046-A5D6394B4497}"/>
              </a:ext>
            </a:extLst>
          </p:cNvPr>
          <p:cNvSpPr/>
          <p:nvPr/>
        </p:nvSpPr>
        <p:spPr>
          <a:xfrm>
            <a:off x="1279992" y="2672230"/>
            <a:ext cx="10382070" cy="851836"/>
          </a:xfrm>
          <a:prstGeom prst="rect">
            <a:avLst/>
          </a:prstGeom>
          <a:noFill/>
        </p:spPr>
        <p:txBody>
          <a:bodyPr wrap="square" lIns="0" tIns="0" rIns="0" bIns="0" rtlCol="0" anchor="t"/>
          <a:lstStyle/>
          <a:p>
            <a:pPr>
              <a:spcBef>
                <a:spcPts val="772"/>
              </a:spcBef>
            </a:pPr>
            <a:r>
              <a:rPr lang="en-US" sz="2200">
                <a:solidFill>
                  <a:schemeClr val="bg1"/>
                </a:solidFill>
                <a:latin typeface="Verdana"/>
                <a:ea typeface="Verdana"/>
                <a:cs typeface="Verdana" panose="020B0604030504040204" pitchFamily="34" charset="0"/>
              </a:rPr>
              <a:t>Analysis shows the number of prescriptions and amount reimbursed are highly significant whereas Temperature and poverty index are significant.</a:t>
            </a:r>
          </a:p>
        </p:txBody>
      </p:sp>
      <p:sp>
        <p:nvSpPr>
          <p:cNvPr id="11" name="Object 10">
            <a:extLst>
              <a:ext uri="{FF2B5EF4-FFF2-40B4-BE49-F238E27FC236}">
                <a16:creationId xmlns:a16="http://schemas.microsoft.com/office/drawing/2014/main" id="{03AC7FD3-F442-6C61-B082-7647B465E547}"/>
              </a:ext>
            </a:extLst>
          </p:cNvPr>
          <p:cNvSpPr/>
          <p:nvPr/>
        </p:nvSpPr>
        <p:spPr>
          <a:xfrm>
            <a:off x="355165" y="3955535"/>
            <a:ext cx="714196" cy="714196"/>
          </a:xfrm>
          <a:prstGeom prst="ellipse">
            <a:avLst/>
          </a:prstGeom>
          <a:solidFill>
            <a:srgbClr val="FEC088"/>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D872EA82-65FC-22A9-30FF-2A8061DD1223}"/>
              </a:ext>
            </a:extLst>
          </p:cNvPr>
          <p:cNvSpPr txBox="1"/>
          <p:nvPr/>
        </p:nvSpPr>
        <p:spPr>
          <a:xfrm>
            <a:off x="1259813" y="3853935"/>
            <a:ext cx="10382070" cy="851836"/>
          </a:xfrm>
          <a:prstGeom prst="rect">
            <a:avLst/>
          </a:prstGeom>
          <a:noFill/>
        </p:spPr>
        <p:txBody>
          <a:bodyPr wrap="square">
            <a:spAutoFit/>
          </a:bodyPr>
          <a:lstStyle/>
          <a:p>
            <a:pPr>
              <a:lnSpc>
                <a:spcPts val="3141"/>
              </a:lnSpc>
              <a:buSzPct val="100000"/>
            </a:pPr>
            <a:r>
              <a:rPr lang="en-US" sz="2400" b="1">
                <a:solidFill>
                  <a:schemeClr val="bg1"/>
                </a:solidFill>
                <a:latin typeface="Verdana"/>
                <a:ea typeface="Verdana"/>
                <a:cs typeface="Verdana" pitchFamily="34" charset="-120"/>
              </a:rPr>
              <a:t>Prioritize volume patterns and drug-specific trends in future Medicaid forecasting models</a:t>
            </a:r>
            <a:endParaRPr lang="en-US" sz="2400" b="1">
              <a:solidFill>
                <a:schemeClr val="bg1"/>
              </a:solidFill>
              <a:latin typeface="Verdana"/>
              <a:ea typeface="Verdana"/>
            </a:endParaRPr>
          </a:p>
        </p:txBody>
      </p:sp>
      <p:sp>
        <p:nvSpPr>
          <p:cNvPr id="20" name="TextBox 19">
            <a:extLst>
              <a:ext uri="{FF2B5EF4-FFF2-40B4-BE49-F238E27FC236}">
                <a16:creationId xmlns:a16="http://schemas.microsoft.com/office/drawing/2014/main" id="{C2613AD6-6E53-FF19-5FFA-67F179C3B921}"/>
              </a:ext>
            </a:extLst>
          </p:cNvPr>
          <p:cNvSpPr txBox="1"/>
          <p:nvPr/>
        </p:nvSpPr>
        <p:spPr>
          <a:xfrm>
            <a:off x="1259813" y="4669731"/>
            <a:ext cx="10382070" cy="769441"/>
          </a:xfrm>
          <a:prstGeom prst="rect">
            <a:avLst/>
          </a:prstGeom>
          <a:noFill/>
        </p:spPr>
        <p:txBody>
          <a:bodyPr wrap="square" lIns="91440" tIns="45720" rIns="91440" bIns="45720" anchor="t">
            <a:spAutoFit/>
          </a:bodyPr>
          <a:lstStyle/>
          <a:p>
            <a:pPr>
              <a:spcBef>
                <a:spcPts val="549"/>
              </a:spcBef>
            </a:pPr>
            <a:r>
              <a:rPr lang="en-US" sz="2200">
                <a:solidFill>
                  <a:schemeClr val="bg1"/>
                </a:solidFill>
                <a:latin typeface="Verdana"/>
                <a:ea typeface="Verdana"/>
                <a:cs typeface="Verdana" pitchFamily="34" charset="-120"/>
              </a:rPr>
              <a:t>Socioeconomic data offers limited incremental value for short-term forecasting</a:t>
            </a:r>
            <a:endParaRPr lang="en-US" sz="2200">
              <a:solidFill>
                <a:schemeClr val="bg1"/>
              </a:solidFill>
              <a:latin typeface="Verdana"/>
              <a:ea typeface="Verdana"/>
            </a:endParaRPr>
          </a:p>
        </p:txBody>
      </p:sp>
      <p:pic>
        <p:nvPicPr>
          <p:cNvPr id="8" name="Object 3">
            <a:extLst>
              <a:ext uri="{FF2B5EF4-FFF2-40B4-BE49-F238E27FC236}">
                <a16:creationId xmlns:a16="http://schemas.microsoft.com/office/drawing/2014/main" id="{DC942C4F-EAEA-BEA6-97FF-BDE89056D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233" y="4074574"/>
            <a:ext cx="414903" cy="476118"/>
          </a:xfrm>
          <a:prstGeom prst="rect">
            <a:avLst/>
          </a:prstGeom>
        </p:spPr>
      </p:pic>
      <p:sp>
        <p:nvSpPr>
          <p:cNvPr id="9" name="Object 6">
            <a:extLst>
              <a:ext uri="{FF2B5EF4-FFF2-40B4-BE49-F238E27FC236}">
                <a16:creationId xmlns:a16="http://schemas.microsoft.com/office/drawing/2014/main" id="{2836DAB9-086B-5892-F644-50E4739BBF4D}"/>
              </a:ext>
            </a:extLst>
          </p:cNvPr>
          <p:cNvSpPr/>
          <p:nvPr/>
        </p:nvSpPr>
        <p:spPr>
          <a:xfrm>
            <a:off x="355165" y="1928817"/>
            <a:ext cx="714197" cy="714197"/>
          </a:xfrm>
          <a:prstGeom prst="ellipse">
            <a:avLst/>
          </a:prstGeom>
          <a:solidFill>
            <a:srgbClr val="FFD9AD"/>
          </a:solidFill>
        </p:spPr>
        <p:txBody>
          <a:bodyPr/>
          <a:lstStyle/>
          <a:p>
            <a:endParaRPr lang="en-US">
              <a:latin typeface="Verdana" panose="020B0604030504040204" pitchFamily="34" charset="0"/>
            </a:endParaRPr>
          </a:p>
        </p:txBody>
      </p:sp>
      <p:pic>
        <p:nvPicPr>
          <p:cNvPr id="10" name="Object 7">
            <a:extLst>
              <a:ext uri="{FF2B5EF4-FFF2-40B4-BE49-F238E27FC236}">
                <a16:creationId xmlns:a16="http://schemas.microsoft.com/office/drawing/2014/main" id="{D5A02122-AAF7-FB5B-77BE-228409BE95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894" y="2044614"/>
            <a:ext cx="433242" cy="433242"/>
          </a:xfrm>
          <a:prstGeom prst="rect">
            <a:avLst/>
          </a:prstGeom>
        </p:spPr>
      </p:pic>
      <p:sp>
        <p:nvSpPr>
          <p:cNvPr id="3" name="TextBox 2">
            <a:extLst>
              <a:ext uri="{FF2B5EF4-FFF2-40B4-BE49-F238E27FC236}">
                <a16:creationId xmlns:a16="http://schemas.microsoft.com/office/drawing/2014/main" id="{30FE7D97-B4AE-782E-C8F5-7AB7A6ABE6CB}"/>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20</a:t>
            </a:r>
            <a:endParaRPr lang="en-US" sz="20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36442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AE400F2F-D02D-5FC2-9D23-801B14D3CE80}"/>
            </a:ext>
          </a:extLst>
        </p:cNvPr>
        <p:cNvGrpSpPr/>
        <p:nvPr/>
      </p:nvGrpSpPr>
      <p:grpSpPr>
        <a:xfrm>
          <a:off x="0" y="0"/>
          <a:ext cx="0" cy="0"/>
          <a:chOff x="0" y="0"/>
          <a:chExt cx="0" cy="0"/>
        </a:xfrm>
      </p:grpSpPr>
      <p:sp>
        <p:nvSpPr>
          <p:cNvPr id="15" name="Object 2">
            <a:extLst>
              <a:ext uri="{FF2B5EF4-FFF2-40B4-BE49-F238E27FC236}">
                <a16:creationId xmlns:a16="http://schemas.microsoft.com/office/drawing/2014/main" id="{9A935CFC-9A2C-B0B6-44B8-CE6EFDAA318F}"/>
              </a:ext>
            </a:extLst>
          </p:cNvPr>
          <p:cNvSpPr/>
          <p:nvPr/>
        </p:nvSpPr>
        <p:spPr>
          <a:xfrm>
            <a:off x="1105933" y="1102641"/>
            <a:ext cx="1428392" cy="1428393"/>
          </a:xfrm>
          <a:prstGeom prst="ellipse">
            <a:avLst/>
          </a:prstGeom>
          <a:solidFill>
            <a:srgbClr val="FFD9AD"/>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9" name="Object 1">
            <a:extLst>
              <a:ext uri="{FF2B5EF4-FFF2-40B4-BE49-F238E27FC236}">
                <a16:creationId xmlns:a16="http://schemas.microsoft.com/office/drawing/2014/main" id="{73D9CDC1-FFFB-E81B-894C-F010096C0FFA}"/>
              </a:ext>
            </a:extLst>
          </p:cNvPr>
          <p:cNvSpPr/>
          <p:nvPr/>
        </p:nvSpPr>
        <p:spPr>
          <a:xfrm>
            <a:off x="0" y="235554"/>
            <a:ext cx="12188952" cy="553874"/>
          </a:xfrm>
          <a:prstGeom prst="rect">
            <a:avLst/>
          </a:prstGeom>
          <a:noFill/>
        </p:spPr>
        <p:txBody>
          <a:bodyPr wrap="square" lIns="0" tIns="0" rIns="0" bIns="0" rtlCol="0" anchor="t"/>
          <a:lstStyle/>
          <a:p>
            <a:pPr algn="ctr">
              <a:lnSpc>
                <a:spcPts val="4362"/>
              </a:lnSpc>
            </a:pPr>
            <a:r>
              <a:rPr lang="en-US" sz="3750" b="1">
                <a:solidFill>
                  <a:schemeClr val="bg1"/>
                </a:solidFill>
                <a:latin typeface="Verdana"/>
                <a:ea typeface="Verdana"/>
                <a:cs typeface="Verdana" panose="020B0604030504040204" pitchFamily="34" charset="0"/>
              </a:rPr>
              <a:t>Future Work</a:t>
            </a:r>
            <a:endParaRPr lang="en-US">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Object 14">
            <a:extLst>
              <a:ext uri="{FF2B5EF4-FFF2-40B4-BE49-F238E27FC236}">
                <a16:creationId xmlns:a16="http://schemas.microsoft.com/office/drawing/2014/main" id="{6B18E33A-53A7-2F85-AED7-C8D2FBBAA1CD}"/>
              </a:ext>
            </a:extLst>
          </p:cNvPr>
          <p:cNvSpPr/>
          <p:nvPr/>
        </p:nvSpPr>
        <p:spPr>
          <a:xfrm>
            <a:off x="-3656" y="5585342"/>
            <a:ext cx="12195656" cy="1274170"/>
          </a:xfrm>
          <a:prstGeom prst="rect">
            <a:avLst/>
          </a:prstGeom>
          <a:solidFill>
            <a:srgbClr val="FEC088"/>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1" name="Object 15">
            <a:extLst>
              <a:ext uri="{FF2B5EF4-FFF2-40B4-BE49-F238E27FC236}">
                <a16:creationId xmlns:a16="http://schemas.microsoft.com/office/drawing/2014/main" id="{10CB842A-2A2E-3276-3822-FE910AAB4954}"/>
              </a:ext>
            </a:extLst>
          </p:cNvPr>
          <p:cNvSpPr/>
          <p:nvPr/>
        </p:nvSpPr>
        <p:spPr>
          <a:xfrm>
            <a:off x="377011" y="5724007"/>
            <a:ext cx="11427619" cy="996974"/>
          </a:xfrm>
          <a:prstGeom prst="rect">
            <a:avLst/>
          </a:prstGeom>
          <a:noFill/>
        </p:spPr>
        <p:txBody>
          <a:bodyPr wrap="square" lIns="0" tIns="0" rIns="0" bIns="0" rtlCol="0" anchor="ctr"/>
          <a:lstStyle/>
          <a:p>
            <a:pPr algn="ctr">
              <a:lnSpc>
                <a:spcPts val="2617"/>
              </a:lnSpc>
              <a:buNone/>
            </a:pPr>
            <a:r>
              <a:rPr lang="en-US" sz="2400">
                <a:solidFill>
                  <a:srgbClr val="333333"/>
                </a:solidFill>
                <a:latin typeface="Verdana" panose="020B0604030504040204" pitchFamily="34" charset="0"/>
                <a:ea typeface="Verdana" panose="020B0604030504040204" pitchFamily="34" charset="0"/>
                <a:cs typeface="Verdana" panose="020B0604030504040204" pitchFamily="34" charset="0"/>
              </a:rPr>
              <a:t>The analysis was constrained by data availability and scope, offering opportunities for future work to enhance the understanding of Medicaid reimbursement disparities.</a:t>
            </a:r>
            <a:endParaRPr lang="en-US" sz="240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2" name="Table 21">
            <a:extLst>
              <a:ext uri="{FF2B5EF4-FFF2-40B4-BE49-F238E27FC236}">
                <a16:creationId xmlns:a16="http://schemas.microsoft.com/office/drawing/2014/main" id="{E2813CE3-CF43-B0F7-1B99-70252A770BCE}"/>
              </a:ext>
            </a:extLst>
          </p:cNvPr>
          <p:cNvGraphicFramePr>
            <a:graphicFrameLocks noGrp="1"/>
          </p:cNvGraphicFramePr>
          <p:nvPr>
            <p:extLst>
              <p:ext uri="{D42A27DB-BD31-4B8C-83A1-F6EECF244321}">
                <p14:modId xmlns:p14="http://schemas.microsoft.com/office/powerpoint/2010/main" val="2432035871"/>
              </p:ext>
            </p:extLst>
          </p:nvPr>
        </p:nvGraphicFramePr>
        <p:xfrm>
          <a:off x="0" y="2823437"/>
          <a:ext cx="12185296" cy="2957418"/>
        </p:xfrm>
        <a:graphic>
          <a:graphicData uri="http://schemas.openxmlformats.org/drawingml/2006/table">
            <a:tbl>
              <a:tblPr>
                <a:tableStyleId>{5C22544A-7EE6-4342-B048-85BDC9FD1C3A}</a:tableStyleId>
              </a:tblPr>
              <a:tblGrid>
                <a:gridCol w="3655301">
                  <a:extLst>
                    <a:ext uri="{9D8B030D-6E8A-4147-A177-3AD203B41FA5}">
                      <a16:colId xmlns:a16="http://schemas.microsoft.com/office/drawing/2014/main" val="1305673608"/>
                    </a:ext>
                  </a:extLst>
                </a:gridCol>
                <a:gridCol w="221888">
                  <a:extLst>
                    <a:ext uri="{9D8B030D-6E8A-4147-A177-3AD203B41FA5}">
                      <a16:colId xmlns:a16="http://schemas.microsoft.com/office/drawing/2014/main" val="2304887312"/>
                    </a:ext>
                  </a:extLst>
                </a:gridCol>
                <a:gridCol w="4110013">
                  <a:extLst>
                    <a:ext uri="{9D8B030D-6E8A-4147-A177-3AD203B41FA5}">
                      <a16:colId xmlns:a16="http://schemas.microsoft.com/office/drawing/2014/main" val="3562326500"/>
                    </a:ext>
                  </a:extLst>
                </a:gridCol>
                <a:gridCol w="221888">
                  <a:extLst>
                    <a:ext uri="{9D8B030D-6E8A-4147-A177-3AD203B41FA5}">
                      <a16:colId xmlns:a16="http://schemas.microsoft.com/office/drawing/2014/main" val="969019743"/>
                    </a:ext>
                  </a:extLst>
                </a:gridCol>
                <a:gridCol w="3976206">
                  <a:extLst>
                    <a:ext uri="{9D8B030D-6E8A-4147-A177-3AD203B41FA5}">
                      <a16:colId xmlns:a16="http://schemas.microsoft.com/office/drawing/2014/main" val="3546137402"/>
                    </a:ext>
                  </a:extLst>
                </a:gridCol>
              </a:tblGrid>
              <a:tr h="10279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chemeClr val="bg1"/>
                          </a:solidFill>
                          <a:latin typeface="Verdana"/>
                          <a:ea typeface="Verdana"/>
                          <a:cs typeface="Verdana" panose="020B0604030504040204" pitchFamily="34" charset="0"/>
                        </a:rPr>
                        <a:t>Add Drug Class Categories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chemeClr val="bg1"/>
                          </a:solidFill>
                          <a:latin typeface="Verdana"/>
                          <a:ea typeface="Verdana"/>
                          <a:cs typeface="Verdana" panose="020B0604030504040204" pitchFamily="34" charset="0"/>
                        </a:rPr>
                        <a:t>Prescription Practices Not Captured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a:lnSpc>
                          <a:spcPct val="100000"/>
                        </a:lnSpc>
                        <a:spcBef>
                          <a:spcPts val="0"/>
                        </a:spcBef>
                        <a:spcAft>
                          <a:spcPts val="0"/>
                        </a:spcAft>
                        <a:buNone/>
                      </a:pPr>
                      <a:r>
                        <a:rPr lang="en-US" sz="2400" b="1" i="0" u="none" strike="noStrike" noProof="0">
                          <a:solidFill>
                            <a:schemeClr val="bg1"/>
                          </a:solidFill>
                          <a:latin typeface="Verdana" panose="020B0604030504040204" pitchFamily="34" charset="0"/>
                          <a:ea typeface="Verdana" panose="020B0604030504040204" pitchFamily="34" charset="0"/>
                          <a:cs typeface="Verdana" panose="020B0604030504040204" pitchFamily="34" charset="0"/>
                        </a:rPr>
                        <a:t>Explore Clustering by Policy vs. Geography</a:t>
                      </a:r>
                      <a:endParaRPr lang="en-US" sz="2400" b="1">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4561215"/>
                  </a:ext>
                </a:extLst>
              </a:tr>
              <a:tr h="1929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chemeClr val="bg1"/>
                          </a:solidFill>
                          <a:latin typeface="Verdana"/>
                          <a:ea typeface="Verdana"/>
                          <a:cs typeface="Verdana" panose="020B0604030504040204" pitchFamily="34" charset="0"/>
                        </a:rPr>
                        <a:t>Explore grouping drugs by class (ex- painkillers, antibiotics) to uncover more nuanced trends.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200">
                        <a:solidFill>
                          <a:schemeClr val="bg1"/>
                        </a:solidFill>
                        <a:latin typeface="Verdana"/>
                        <a:ea typeface="Verdana"/>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chemeClr val="bg1"/>
                          </a:solidFill>
                          <a:latin typeface="Verdana"/>
                          <a:ea typeface="Verdana"/>
                          <a:cs typeface="Verdana" panose="020B0604030504040204" pitchFamily="34" charset="0"/>
                        </a:rPr>
                        <a:t>Factors like hospital protocols that influence prescription behavior are not widely available.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a:lnSpc>
                          <a:spcPct val="100000"/>
                        </a:lnSpc>
                        <a:spcBef>
                          <a:spcPts val="0"/>
                        </a:spcBef>
                        <a:spcAft>
                          <a:spcPts val="0"/>
                        </a:spcAft>
                        <a:buNone/>
                      </a:pPr>
                      <a:r>
                        <a:rPr lang="en-US" sz="2200" b="0" i="0" u="none" strike="noStrike" noProof="0">
                          <a:solidFill>
                            <a:schemeClr val="bg1"/>
                          </a:solidFill>
                          <a:latin typeface="Verdana" panose="020B0604030504040204" pitchFamily="34" charset="0"/>
                          <a:ea typeface="Verdana" panose="020B0604030504040204" pitchFamily="34" charset="0"/>
                          <a:cs typeface="Verdana" panose="020B0604030504040204" pitchFamily="34" charset="0"/>
                        </a:rPr>
                        <a:t>Group states based on shared Medicaid policies to reveal policy-driven insights.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4145895"/>
                  </a:ext>
                </a:extLst>
              </a:tr>
            </a:tbl>
          </a:graphicData>
        </a:graphic>
      </p:graphicFrame>
      <p:sp>
        <p:nvSpPr>
          <p:cNvPr id="24" name="Object 6">
            <a:extLst>
              <a:ext uri="{FF2B5EF4-FFF2-40B4-BE49-F238E27FC236}">
                <a16:creationId xmlns:a16="http://schemas.microsoft.com/office/drawing/2014/main" id="{BAEA2610-6148-38CD-6984-52F3721806C4}"/>
              </a:ext>
            </a:extLst>
          </p:cNvPr>
          <p:cNvSpPr/>
          <p:nvPr/>
        </p:nvSpPr>
        <p:spPr>
          <a:xfrm>
            <a:off x="5381803" y="1104131"/>
            <a:ext cx="1428393" cy="1428393"/>
          </a:xfrm>
          <a:prstGeom prst="ellipse">
            <a:avLst/>
          </a:prstGeom>
          <a:solidFill>
            <a:srgbClr val="FFD9AD"/>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25" name="Object 7">
            <a:extLst>
              <a:ext uri="{FF2B5EF4-FFF2-40B4-BE49-F238E27FC236}">
                <a16:creationId xmlns:a16="http://schemas.microsoft.com/office/drawing/2014/main" id="{73FE57AE-F4D5-61A9-9A07-1B9C998CF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7742" y="1483547"/>
            <a:ext cx="733242" cy="666583"/>
          </a:xfrm>
          <a:prstGeom prst="rect">
            <a:avLst/>
          </a:prstGeom>
        </p:spPr>
      </p:pic>
      <p:sp>
        <p:nvSpPr>
          <p:cNvPr id="26" name="Object 10">
            <a:extLst>
              <a:ext uri="{FF2B5EF4-FFF2-40B4-BE49-F238E27FC236}">
                <a16:creationId xmlns:a16="http://schemas.microsoft.com/office/drawing/2014/main" id="{B1415187-516F-CFDF-437C-A9BD127C8FDD}"/>
              </a:ext>
            </a:extLst>
          </p:cNvPr>
          <p:cNvSpPr/>
          <p:nvPr/>
        </p:nvSpPr>
        <p:spPr>
          <a:xfrm>
            <a:off x="9377083" y="1102641"/>
            <a:ext cx="1428393" cy="1428393"/>
          </a:xfrm>
          <a:prstGeom prst="ellipse">
            <a:avLst/>
          </a:prstGeom>
          <a:solidFill>
            <a:srgbClr val="FEC088"/>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27" name="Object 11">
            <a:extLst>
              <a:ext uri="{FF2B5EF4-FFF2-40B4-BE49-F238E27FC236}">
                <a16:creationId xmlns:a16="http://schemas.microsoft.com/office/drawing/2014/main" id="{5605E764-F05E-1C48-29DD-289707AA89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5090" y="1473691"/>
            <a:ext cx="542789" cy="685629"/>
          </a:xfrm>
          <a:prstGeom prst="rect">
            <a:avLst/>
          </a:prstGeom>
        </p:spPr>
      </p:pic>
      <p:sp>
        <p:nvSpPr>
          <p:cNvPr id="28" name="TextBox 27">
            <a:extLst>
              <a:ext uri="{FF2B5EF4-FFF2-40B4-BE49-F238E27FC236}">
                <a16:creationId xmlns:a16="http://schemas.microsoft.com/office/drawing/2014/main" id="{39F0C69B-B47B-AB70-F858-6BA272A35DC8}"/>
              </a:ext>
            </a:extLst>
          </p:cNvPr>
          <p:cNvSpPr txBox="1"/>
          <p:nvPr/>
        </p:nvSpPr>
        <p:spPr>
          <a:xfrm>
            <a:off x="0" y="6457890"/>
            <a:ext cx="517082" cy="400110"/>
          </a:xfrm>
          <a:prstGeom prst="rect">
            <a:avLst/>
          </a:prstGeom>
          <a:solidFill>
            <a:srgbClr val="75BAB2"/>
          </a:solidFill>
        </p:spPr>
        <p:txBody>
          <a:bodyPr wrap="square" lIns="91440" tIns="45720" rIns="91440" bIns="45720" rtlCol="0" anchor="t">
            <a:spAutoFit/>
          </a:bodyPr>
          <a:lstStyle/>
          <a:p>
            <a:r>
              <a:rPr lang="en-US" sz="2000">
                <a:latin typeface="Verdana"/>
                <a:ea typeface="Verdana"/>
                <a:cs typeface="Verdana" panose="020B0604030504040204" pitchFamily="34" charset="0"/>
              </a:rPr>
              <a:t>21</a:t>
            </a:r>
            <a:endParaRPr lang="en-US" sz="2000">
              <a:latin typeface="Verdana" panose="020B0604030504040204" pitchFamily="34" charset="0"/>
              <a:ea typeface="Verdana" panose="020B0604030504040204" pitchFamily="34" charset="0"/>
              <a:cs typeface="Verdana" panose="020B0604030504040204" pitchFamily="34" charset="0"/>
            </a:endParaRPr>
          </a:p>
        </p:txBody>
      </p:sp>
      <p:pic>
        <p:nvPicPr>
          <p:cNvPr id="4" name="Graphic 3" descr="Medicine outline">
            <a:extLst>
              <a:ext uri="{FF2B5EF4-FFF2-40B4-BE49-F238E27FC236}">
                <a16:creationId xmlns:a16="http://schemas.microsoft.com/office/drawing/2014/main" id="{6AD90585-0E66-EA9E-3DAA-100D94ED4F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6524" y="1395965"/>
            <a:ext cx="914400" cy="914400"/>
          </a:xfrm>
          <a:prstGeom prst="rect">
            <a:avLst/>
          </a:prstGeom>
        </p:spPr>
      </p:pic>
    </p:spTree>
    <p:extLst>
      <p:ext uri="{BB962C8B-B14F-4D97-AF65-F5344CB8AC3E}">
        <p14:creationId xmlns:p14="http://schemas.microsoft.com/office/powerpoint/2010/main" val="2054810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5BAB4"/>
        </a:solidFill>
        <a:effectLst/>
      </p:bgPr>
    </p:bg>
    <p:spTree>
      <p:nvGrpSpPr>
        <p:cNvPr id="1" name="">
          <a:extLst>
            <a:ext uri="{FF2B5EF4-FFF2-40B4-BE49-F238E27FC236}">
              <a16:creationId xmlns:a16="http://schemas.microsoft.com/office/drawing/2014/main" id="{F0802844-F9E6-C838-B2A6-CDCCD1EA261F}"/>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5BB6769A-B149-9331-6DC8-94254B97D128}"/>
              </a:ext>
            </a:extLst>
          </p:cNvPr>
          <p:cNvSpPr/>
          <p:nvPr/>
        </p:nvSpPr>
        <p:spPr>
          <a:xfrm>
            <a:off x="0" y="2464825"/>
            <a:ext cx="6540500" cy="1928349"/>
          </a:xfrm>
          <a:prstGeom prst="rect">
            <a:avLst/>
          </a:prstGeom>
          <a:noFill/>
        </p:spPr>
        <p:txBody>
          <a:bodyPr wrap="square" lIns="0" tIns="0" rIns="0" bIns="0" rtlCol="0" anchor="t"/>
          <a:lstStyle/>
          <a:p>
            <a:pPr algn="ctr">
              <a:buNone/>
            </a:pPr>
            <a:r>
              <a:rPr lang="en-US" sz="6000" b="1">
                <a:solidFill>
                  <a:srgbClr val="FFFFFF"/>
                </a:solidFill>
                <a:latin typeface="Verdana" panose="020B0604030504040204" pitchFamily="34" charset="0"/>
                <a:ea typeface="Verdana" panose="020B0604030504040204" pitchFamily="34" charset="0"/>
                <a:cs typeface="Verdana" panose="020B0604030504040204" pitchFamily="34" charset="0"/>
              </a:rPr>
              <a:t>Thank you!</a:t>
            </a:r>
            <a:br>
              <a:rPr lang="en-US" sz="6000" b="1">
                <a:solidFill>
                  <a:srgbClr val="FFFFFF"/>
                </a:solidFill>
                <a:latin typeface="Verdana" panose="020B0604030504040204" pitchFamily="34" charset="0"/>
                <a:ea typeface="Verdana" panose="020B0604030504040204" pitchFamily="34" charset="0"/>
                <a:cs typeface="Verdana" panose="020B0604030504040204" pitchFamily="34" charset="0"/>
              </a:rPr>
            </a:br>
            <a:r>
              <a:rPr lang="en-US" sz="6000" b="1">
                <a:solidFill>
                  <a:srgbClr val="FFFFFF"/>
                </a:solidFill>
                <a:latin typeface="Verdana" panose="020B0604030504040204" pitchFamily="34" charset="0"/>
                <a:ea typeface="Verdana" panose="020B0604030504040204" pitchFamily="34" charset="0"/>
                <a:cs typeface="Verdana" panose="020B0604030504040204" pitchFamily="34" charset="0"/>
              </a:rPr>
              <a:t>Questions?</a:t>
            </a:r>
            <a:endParaRPr lang="en-US" sz="3600">
              <a:latin typeface="Verdana" panose="020B0604030504040204" pitchFamily="34" charset="0"/>
              <a:ea typeface="Verdana" panose="020B0604030504040204" pitchFamily="34" charset="0"/>
              <a:cs typeface="Verdana" panose="020B0604030504040204" pitchFamily="34" charset="0"/>
            </a:endParaRPr>
          </a:p>
        </p:txBody>
      </p:sp>
      <p:pic>
        <p:nvPicPr>
          <p:cNvPr id="4" name="Graphic 3" descr="Adhesive Bandage outline">
            <a:extLst>
              <a:ext uri="{FF2B5EF4-FFF2-40B4-BE49-F238E27FC236}">
                <a16:creationId xmlns:a16="http://schemas.microsoft.com/office/drawing/2014/main" id="{ECECE00C-809C-6E8D-56B1-DD27D12CDA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6100" y="2667000"/>
            <a:ext cx="1524000" cy="1524000"/>
          </a:xfrm>
          <a:prstGeom prst="rect">
            <a:avLst/>
          </a:prstGeom>
        </p:spPr>
      </p:pic>
      <p:pic>
        <p:nvPicPr>
          <p:cNvPr id="12" name="Graphic 11" descr="Adhesive Bandage with solid fill">
            <a:extLst>
              <a:ext uri="{FF2B5EF4-FFF2-40B4-BE49-F238E27FC236}">
                <a16:creationId xmlns:a16="http://schemas.microsoft.com/office/drawing/2014/main" id="{E230E98B-3D9F-7961-05DA-B8BB48F8A1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1800" y="2451100"/>
            <a:ext cx="1638300" cy="1638300"/>
          </a:xfrm>
          <a:prstGeom prst="rect">
            <a:avLst/>
          </a:prstGeom>
        </p:spPr>
      </p:pic>
    </p:spTree>
    <p:extLst>
      <p:ext uri="{BB962C8B-B14F-4D97-AF65-F5344CB8AC3E}">
        <p14:creationId xmlns:p14="http://schemas.microsoft.com/office/powerpoint/2010/main" val="2642499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6BAB2"/>
        </a:solidFill>
        <a:effectLst/>
      </p:bgPr>
    </p:bg>
    <p:spTree>
      <p:nvGrpSpPr>
        <p:cNvPr id="1" name="">
          <a:extLst>
            <a:ext uri="{FF2B5EF4-FFF2-40B4-BE49-F238E27FC236}">
              <a16:creationId xmlns:a16="http://schemas.microsoft.com/office/drawing/2014/main" id="{39738B83-B1FA-0759-0C7C-46DE49EB4D1E}"/>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01CFB21B-1720-D090-AE5D-02ABF10774EC}"/>
              </a:ext>
            </a:extLst>
          </p:cNvPr>
          <p:cNvSpPr/>
          <p:nvPr/>
        </p:nvSpPr>
        <p:spPr>
          <a:xfrm>
            <a:off x="0" y="25440"/>
            <a:ext cx="12188952" cy="553874"/>
          </a:xfrm>
          <a:prstGeom prst="rect">
            <a:avLst/>
          </a:prstGeom>
          <a:noFill/>
        </p:spPr>
        <p:txBody>
          <a:bodyPr wrap="square" lIns="0" tIns="0" rIns="0" bIns="0" rtlCol="0" anchor="t"/>
          <a:lstStyle/>
          <a:p>
            <a:pPr algn="ctr">
              <a:lnSpc>
                <a:spcPts val="4362"/>
              </a:lnSpc>
              <a:buNone/>
            </a:pPr>
            <a:r>
              <a:rPr lang="en-US" sz="3750" b="1">
                <a:solidFill>
                  <a:srgbClr val="333333"/>
                </a:solidFill>
                <a:latin typeface="Verdana" panose="020B0604030504040204" pitchFamily="34" charset="0"/>
                <a:ea typeface="Verdana" panose="020B0604030504040204" pitchFamily="34" charset="0"/>
                <a:cs typeface="Verdana" panose="020B0604030504040204" pitchFamily="34" charset="0"/>
              </a:rPr>
              <a:t>Appendix Table of Contents</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51" name="Object 50">
            <a:extLst>
              <a:ext uri="{FF2B5EF4-FFF2-40B4-BE49-F238E27FC236}">
                <a16:creationId xmlns:a16="http://schemas.microsoft.com/office/drawing/2014/main" id="{7BD0AA6B-9463-804A-6CB9-8FEB2E30D448}"/>
              </a:ext>
            </a:extLst>
          </p:cNvPr>
          <p:cNvSpPr/>
          <p:nvPr/>
        </p:nvSpPr>
        <p:spPr>
          <a:xfrm>
            <a:off x="11855660" y="6509677"/>
            <a:ext cx="142839"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Table 3">
            <a:extLst>
              <a:ext uri="{FF2B5EF4-FFF2-40B4-BE49-F238E27FC236}">
                <a16:creationId xmlns:a16="http://schemas.microsoft.com/office/drawing/2014/main" id="{F03F1939-36D5-2272-408A-AB67D3D11706}"/>
              </a:ext>
            </a:extLst>
          </p:cNvPr>
          <p:cNvGraphicFramePr>
            <a:graphicFrameLocks noGrp="1"/>
          </p:cNvGraphicFramePr>
          <p:nvPr>
            <p:extLst>
              <p:ext uri="{D42A27DB-BD31-4B8C-83A1-F6EECF244321}">
                <p14:modId xmlns:p14="http://schemas.microsoft.com/office/powerpoint/2010/main" val="3047198305"/>
              </p:ext>
            </p:extLst>
          </p:nvPr>
        </p:nvGraphicFramePr>
        <p:xfrm>
          <a:off x="191977" y="579314"/>
          <a:ext cx="11663683" cy="6125356"/>
        </p:xfrm>
        <a:graphic>
          <a:graphicData uri="http://schemas.openxmlformats.org/drawingml/2006/table">
            <a:tbl>
              <a:tblPr firstRow="1"/>
              <a:tblGrid>
                <a:gridCol w="1107434">
                  <a:extLst>
                    <a:ext uri="{9D8B030D-6E8A-4147-A177-3AD203B41FA5}">
                      <a16:colId xmlns:a16="http://schemas.microsoft.com/office/drawing/2014/main" val="1041191521"/>
                    </a:ext>
                  </a:extLst>
                </a:gridCol>
                <a:gridCol w="10556249">
                  <a:extLst>
                    <a:ext uri="{9D8B030D-6E8A-4147-A177-3AD203B41FA5}">
                      <a16:colId xmlns:a16="http://schemas.microsoft.com/office/drawing/2014/main" val="3821243188"/>
                    </a:ext>
                  </a:extLst>
                </a:gridCol>
              </a:tblGrid>
              <a:tr h="343243">
                <a:tc>
                  <a:txBody>
                    <a:bodyPr/>
                    <a:lstStyle/>
                    <a:p>
                      <a:pPr algn="ctr" fontAlgn="b"/>
                      <a:r>
                        <a:rPr lang="en-US" sz="1600" b="1" i="0" u="none" strike="noStrike">
                          <a:solidFill>
                            <a:schemeClr val="bg1"/>
                          </a:solidFill>
                          <a:effectLst/>
                          <a:latin typeface="Verdana"/>
                          <a:ea typeface="Verdana"/>
                          <a:cs typeface="Verdana" panose="020B0604030504040204" pitchFamily="34" charset="0"/>
                        </a:rPr>
                        <a:t>Slide #</a:t>
                      </a:r>
                    </a:p>
                  </a:txBody>
                  <a:tcPr marL="4542" marR="4542" marT="4542" marB="0" anchor="ctr">
                    <a:lnL>
                      <a:noFill/>
                    </a:lnL>
                    <a:lnR w="3175" cap="flat" cmpd="sng" algn="ctr">
                      <a:solidFill>
                        <a:schemeClr val="bg2">
                          <a:lumMod val="60000"/>
                          <a:lumOff val="40000"/>
                        </a:schemeClr>
                      </a:solidFill>
                      <a:prstDash val="solid"/>
                      <a:round/>
                      <a:headEnd type="none" w="med" len="med"/>
                      <a:tailEnd type="none" w="med" len="med"/>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tc>
                  <a:txBody>
                    <a:bodyPr/>
                    <a:lstStyle/>
                    <a:p>
                      <a:pPr algn="ctr" fontAlgn="b"/>
                      <a:r>
                        <a:rPr lang="en-US" sz="1600" b="1" i="0" u="none" strike="noStrike">
                          <a:solidFill>
                            <a:schemeClr val="bg1"/>
                          </a:solidFill>
                          <a:effectLst/>
                          <a:latin typeface="Verdana"/>
                          <a:ea typeface="Verdana"/>
                          <a:cs typeface="Verdana" panose="020B0604030504040204" pitchFamily="34" charset="0"/>
                        </a:rPr>
                        <a:t>Slide Description</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a:noFill/>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extLst>
                  <a:ext uri="{0D108BD9-81ED-4DB2-BD59-A6C34878D82A}">
                    <a16:rowId xmlns:a16="http://schemas.microsoft.com/office/drawing/2014/main" val="1409590645"/>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2</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a:ea typeface="Verdana"/>
                          <a:cs typeface="Verdana" panose="020B0604030504040204" pitchFamily="34" charset="0"/>
                          <a:hlinkClick r:id="rId3" action="ppaction://hlinksldjump"/>
                        </a:rPr>
                        <a:t>Background and Motivation</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9187626"/>
                  </a:ext>
                </a:extLst>
              </a:tr>
              <a:tr h="288956">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3</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a:ea typeface="Verdana"/>
                          <a:cs typeface="Verdana" panose="020B0604030504040204" pitchFamily="34" charset="0"/>
                          <a:hlinkClick r:id="rId4" action="ppaction://hlinksldjump"/>
                        </a:rPr>
                        <a:t>Business Problem / Research Question</a:t>
                      </a:r>
                      <a:endParaRPr lang="en-US" sz="1600" b="0" i="0" u="none" strike="noStrike">
                        <a:solidFill>
                          <a:srgbClr val="000000"/>
                        </a:solidFill>
                        <a:effectLst/>
                        <a:latin typeface="Verdana"/>
                        <a:ea typeface="Verdana"/>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5566460"/>
                  </a:ext>
                </a:extLst>
              </a:tr>
              <a:tr h="335837">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4</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a:ea typeface="Verdana"/>
                          <a:cs typeface="Verdana" panose="020B0604030504040204" pitchFamily="34" charset="0"/>
                          <a:hlinkClick r:id="rId5" action="ppaction://hlinksldjump"/>
                        </a:rPr>
                        <a:t>Data Sources</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11809"/>
                  </a:ext>
                </a:extLst>
              </a:tr>
              <a:tr h="288956">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5</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a:ea typeface="Verdana"/>
                          <a:cs typeface="Verdana" panose="020B0604030504040204" pitchFamily="34" charset="0"/>
                          <a:hlinkClick r:id="rId6" action="ppaction://hlinksldjump"/>
                        </a:rPr>
                        <a:t>Dataset Description</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23564411"/>
                  </a:ext>
                </a:extLst>
              </a:tr>
              <a:tr h="288956">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6</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a:ea typeface="Verdana"/>
                          <a:cs typeface="Verdana" panose="020B0604030504040204" pitchFamily="34" charset="0"/>
                          <a:hlinkClick r:id="rId7" action="ppaction://hlinksldjump"/>
                        </a:rPr>
                        <a:t>Data Cleaning</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7"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112323"/>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7</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8" action="ppaction://hlinksldjump"/>
                        </a:rPr>
                        <a:t>EDA: Total amount reimbursed per 100K individuals (2019), Per Capita Personal Income (2019)</a:t>
                      </a:r>
                      <a:r>
                        <a:rPr lang="en-US" sz="1600" b="0" i="0" u="none" strike="noStrike">
                          <a:solidFill>
                            <a:srgbClr val="000000"/>
                          </a:solidFill>
                          <a:effectLst/>
                          <a:latin typeface="Verdana"/>
                          <a:ea typeface="Verdana"/>
                          <a:cs typeface="Verdana" panose="020B0604030504040204" pitchFamily="34" charset="0"/>
                        </a:rPr>
                        <a:t> </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7420273"/>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8</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eaLnBrk="1" fontAlgn="b" latinLnBrk="0" hangingPunct="1">
                        <a:lnSpc>
                          <a:spcPct val="100000"/>
                        </a:lnSpc>
                        <a:spcBef>
                          <a:spcPts val="0"/>
                        </a:spcBef>
                        <a:spcAft>
                          <a:spcPts val="0"/>
                        </a:spcAft>
                        <a:buClrTx/>
                        <a:buSzTx/>
                        <a:buFontTx/>
                        <a:buNone/>
                      </a:pPr>
                      <a:r>
                        <a:rPr lang="en-US" sz="1600" b="0" i="0" u="none" strike="noStrike">
                          <a:solidFill>
                            <a:srgbClr val="000000"/>
                          </a:solidFill>
                          <a:effectLst/>
                          <a:latin typeface="Verdana"/>
                          <a:ea typeface="Verdana"/>
                          <a:cs typeface="Verdana" panose="020B0604030504040204" pitchFamily="34" charset="0"/>
                          <a:hlinkClick r:id="rId9" action="ppaction://hlinksldjump"/>
                        </a:rPr>
                        <a:t>EDA: Units Reimbursed vs. Population over the years, Top Drug by Units Reimbursed (2024)</a:t>
                      </a:r>
                      <a:r>
                        <a:rPr lang="en-US" sz="1600" b="0" i="0" u="none" strike="noStrike">
                          <a:solidFill>
                            <a:srgbClr val="000000"/>
                          </a:solidFill>
                          <a:effectLst/>
                          <a:latin typeface="Verdana"/>
                          <a:ea typeface="Verdana"/>
                          <a:cs typeface="Verdana" panose="020B0604030504040204" pitchFamily="34" charset="0"/>
                        </a:rPr>
                        <a:t> </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7939444"/>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9</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eaLnBrk="1" fontAlgn="b" latinLnBrk="0" hangingPunct="1">
                        <a:lnSpc>
                          <a:spcPct val="100000"/>
                        </a:lnSpc>
                        <a:spcBef>
                          <a:spcPts val="0"/>
                        </a:spcBef>
                        <a:spcAft>
                          <a:spcPts val="0"/>
                        </a:spcAft>
                        <a:buClrTx/>
                        <a:buSzTx/>
                        <a:buFontTx/>
                        <a:buNone/>
                      </a:pPr>
                      <a:r>
                        <a:rPr lang="en-US" sz="1600" b="0" i="0" u="none" strike="noStrike">
                          <a:solidFill>
                            <a:srgbClr val="000000"/>
                          </a:solidFill>
                          <a:effectLst/>
                          <a:latin typeface="Verdana"/>
                          <a:ea typeface="Verdana"/>
                          <a:cs typeface="Verdana" panose="020B0604030504040204" pitchFamily="34" charset="0"/>
                          <a:hlinkClick r:id="rId10" action="ppaction://hlinksldjump"/>
                        </a:rPr>
                        <a:t>Units Reimbursed Across Different Temperature, Units Reimbursed by Region</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10"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4068543"/>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10</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11" action="ppaction://hlinksldjump"/>
                        </a:rPr>
                        <a:t>Top Manufacturer Trends (2021-2024)</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11"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0521202"/>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11</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12" action="ppaction://hlinksldjump"/>
                        </a:rPr>
                        <a:t>Preprocessing for Model Creation</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12"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58455623"/>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12</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13" action="ppaction://hlinksldjump"/>
                        </a:rPr>
                        <a:t>Model 1: Multiple Linear Regression (Coefficients)</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13"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6911993"/>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13</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14" action="ppaction://hlinksldjump"/>
                        </a:rPr>
                        <a:t>Model 1: Multiple Linear Regression (Log Scale Graph)</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14"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9378297"/>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14</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15" action="ppaction://hlinksldjump"/>
                        </a:rPr>
                        <a:t>Model 2: Light GBM Method</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15"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8327720"/>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15</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16" action="ppaction://hlinksldjump"/>
                        </a:rPr>
                        <a:t>Model 3: </a:t>
                      </a:r>
                      <a:r>
                        <a:rPr lang="en-US" sz="1600" b="0" i="0" u="none" strike="noStrike">
                          <a:solidFill>
                            <a:srgbClr val="000000"/>
                          </a:solidFill>
                          <a:effectLst/>
                          <a:latin typeface="Verdana"/>
                          <a:ea typeface="Verdana"/>
                          <a:cs typeface="Verdana" panose="020B0604030504040204" pitchFamily="34" charset="0"/>
                          <a:hlinkClick r:id="rId17"/>
                        </a:rPr>
                        <a:t>XGBoost Method</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17"/>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419900"/>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16</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18" action="ppaction://hlinksldjump"/>
                        </a:rPr>
                        <a:t>Predictive Performance Comparison (R2)</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18"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91865"/>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17</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19" action="ppaction://hlinksldjump"/>
                        </a:rPr>
                        <a:t>Predictions via </a:t>
                      </a:r>
                      <a:r>
                        <a:rPr lang="en-US" sz="1600" b="0" i="0" u="none" strike="noStrike">
                          <a:solidFill>
                            <a:srgbClr val="000000"/>
                          </a:solidFill>
                          <a:effectLst/>
                          <a:latin typeface="Verdana"/>
                          <a:ea typeface="Verdana"/>
                          <a:cs typeface="Verdana" panose="020B0604030504040204" pitchFamily="34" charset="0"/>
                          <a:hlinkClick r:id="rId20"/>
                        </a:rPr>
                        <a:t>XGBoost Model</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2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3316595"/>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18</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21" action="ppaction://hlinksldjump"/>
                        </a:rPr>
                        <a:t>Cost-Benefit Analysis of Predictive Modelling</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21"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2017369"/>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19</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22" action="ppaction://hlinksldjump"/>
                        </a:rPr>
                        <a:t>Key Findings</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22"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8775097"/>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20</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23" action="ppaction://hlinksldjump"/>
                        </a:rPr>
                        <a:t>Recommendations</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23"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6471794"/>
                  </a:ext>
                </a:extLst>
              </a:tr>
              <a:tr h="286213">
                <a:tc>
                  <a:txBody>
                    <a:bodyPr/>
                    <a:lstStyle/>
                    <a:p>
                      <a:pPr algn="ctr" fontAlgn="b"/>
                      <a:r>
                        <a:rPr lang="en-US" sz="1600" b="0" i="0" u="none" strike="noStrike">
                          <a:solidFill>
                            <a:srgbClr val="000000"/>
                          </a:solidFill>
                          <a:effectLst/>
                          <a:latin typeface="Verdana"/>
                          <a:ea typeface="Verdana"/>
                          <a:cs typeface="Verdana" panose="020B0604030504040204" pitchFamily="34" charset="0"/>
                        </a:rPr>
                        <a:t>21</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a:solidFill>
                            <a:srgbClr val="000000"/>
                          </a:solidFill>
                          <a:effectLst/>
                          <a:latin typeface="Verdana"/>
                          <a:ea typeface="Verdana"/>
                          <a:cs typeface="Verdana" panose="020B0604030504040204" pitchFamily="34" charset="0"/>
                          <a:hlinkClick r:id="rId24" action="ppaction://hlinksldjump"/>
                        </a:rPr>
                        <a:t>Future Work</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hlinkClick r:id="rId24" action="ppaction://hlinksldjump"/>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8518126"/>
                  </a:ext>
                </a:extLst>
              </a:tr>
            </a:tbl>
          </a:graphicData>
        </a:graphic>
      </p:graphicFrame>
    </p:spTree>
    <p:extLst>
      <p:ext uri="{BB962C8B-B14F-4D97-AF65-F5344CB8AC3E}">
        <p14:creationId xmlns:p14="http://schemas.microsoft.com/office/powerpoint/2010/main" val="291029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6BAB2"/>
        </a:solidFill>
        <a:effectLst/>
      </p:bgPr>
    </p:bg>
    <p:spTree>
      <p:nvGrpSpPr>
        <p:cNvPr id="1" name="">
          <a:extLst>
            <a:ext uri="{FF2B5EF4-FFF2-40B4-BE49-F238E27FC236}">
              <a16:creationId xmlns:a16="http://schemas.microsoft.com/office/drawing/2014/main" id="{451B0417-BDF5-051F-4509-CD08384C48DE}"/>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23839836-392F-450C-F11C-AAA23AEA9560}"/>
              </a:ext>
            </a:extLst>
          </p:cNvPr>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rgbClr val="036666"/>
                </a:solidFill>
                <a:latin typeface="Verdana" panose="020B0604030504040204" pitchFamily="34" charset="0"/>
                <a:ea typeface="Verdana" panose="020B0604030504040204" pitchFamily="34" charset="0"/>
                <a:cs typeface="Verdana" panose="020B0604030504040204" pitchFamily="34" charset="0"/>
              </a:rPr>
              <a:t>Additional </a:t>
            </a:r>
            <a:r>
              <a:rPr lang="en-US" sz="3750" b="1" err="1">
                <a:solidFill>
                  <a:srgbClr val="036666"/>
                </a:solidFill>
                <a:latin typeface="Verdana" panose="020B0604030504040204" pitchFamily="34" charset="0"/>
                <a:ea typeface="Verdana" panose="020B0604030504040204" pitchFamily="34" charset="0"/>
                <a:cs typeface="Verdana" panose="020B0604030504040204" pitchFamily="34" charset="0"/>
              </a:rPr>
              <a:t>Macrovariables</a:t>
            </a:r>
            <a:r>
              <a:rPr lang="en-US" sz="3750" b="1">
                <a:solidFill>
                  <a:srgbClr val="036666"/>
                </a:solidFill>
                <a:latin typeface="Verdana" panose="020B0604030504040204" pitchFamily="34" charset="0"/>
                <a:ea typeface="Verdana" panose="020B0604030504040204" pitchFamily="34" charset="0"/>
                <a:cs typeface="Verdana" panose="020B0604030504040204" pitchFamily="34" charset="0"/>
              </a:rPr>
              <a:t> Data Dictionary</a:t>
            </a:r>
            <a:endParaRPr lang="en-US" sz="4000">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6" name="Table 55">
            <a:extLst>
              <a:ext uri="{FF2B5EF4-FFF2-40B4-BE49-F238E27FC236}">
                <a16:creationId xmlns:a16="http://schemas.microsoft.com/office/drawing/2014/main" id="{CDB0DACA-037C-F1AA-1436-E13DD797D836}"/>
              </a:ext>
            </a:extLst>
          </p:cNvPr>
          <p:cNvGraphicFramePr>
            <a:graphicFrameLocks noGrp="1"/>
          </p:cNvGraphicFramePr>
          <p:nvPr>
            <p:extLst>
              <p:ext uri="{D42A27DB-BD31-4B8C-83A1-F6EECF244321}">
                <p14:modId xmlns:p14="http://schemas.microsoft.com/office/powerpoint/2010/main" val="3767704741"/>
              </p:ext>
            </p:extLst>
          </p:nvPr>
        </p:nvGraphicFramePr>
        <p:xfrm>
          <a:off x="191977" y="1743478"/>
          <a:ext cx="11804997" cy="3560940"/>
        </p:xfrm>
        <a:graphic>
          <a:graphicData uri="http://schemas.openxmlformats.org/drawingml/2006/table">
            <a:tbl>
              <a:tblPr firstRow="1"/>
              <a:tblGrid>
                <a:gridCol w="4490859">
                  <a:extLst>
                    <a:ext uri="{9D8B030D-6E8A-4147-A177-3AD203B41FA5}">
                      <a16:colId xmlns:a16="http://schemas.microsoft.com/office/drawing/2014/main" val="1041191521"/>
                    </a:ext>
                  </a:extLst>
                </a:gridCol>
                <a:gridCol w="1801091">
                  <a:extLst>
                    <a:ext uri="{9D8B030D-6E8A-4147-A177-3AD203B41FA5}">
                      <a16:colId xmlns:a16="http://schemas.microsoft.com/office/drawing/2014/main" val="2074194734"/>
                    </a:ext>
                  </a:extLst>
                </a:gridCol>
                <a:gridCol w="5513047">
                  <a:extLst>
                    <a:ext uri="{9D8B030D-6E8A-4147-A177-3AD203B41FA5}">
                      <a16:colId xmlns:a16="http://schemas.microsoft.com/office/drawing/2014/main" val="3821243188"/>
                    </a:ext>
                  </a:extLst>
                </a:gridCol>
              </a:tblGrid>
              <a:tr h="343243">
                <a:tc>
                  <a:txBody>
                    <a:bodyPr/>
                    <a:lstStyle/>
                    <a:p>
                      <a:pPr algn="ctr" fontAlgn="b"/>
                      <a:r>
                        <a:rPr lang="en-US" sz="22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Name</a:t>
                      </a:r>
                    </a:p>
                  </a:txBody>
                  <a:tcPr marL="4542" marR="4542" marT="4542" marB="0" anchor="ctr">
                    <a:lnL>
                      <a:noFill/>
                    </a:lnL>
                    <a:lnR w="3175" cap="flat" cmpd="sng" algn="ctr">
                      <a:solidFill>
                        <a:schemeClr val="bg2">
                          <a:lumMod val="60000"/>
                          <a:lumOff val="40000"/>
                        </a:schemeClr>
                      </a:solidFill>
                      <a:prstDash val="solid"/>
                      <a:round/>
                      <a:headEnd type="none" w="med" len="med"/>
                      <a:tailEnd type="none" w="med" len="med"/>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tc>
                  <a:txBody>
                    <a:bodyPr/>
                    <a:lstStyle/>
                    <a:p>
                      <a:pPr algn="ctr" fontAlgn="b"/>
                      <a:r>
                        <a:rPr lang="en-US" sz="22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Type</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tc>
                  <a:txBody>
                    <a:bodyPr/>
                    <a:lstStyle/>
                    <a:p>
                      <a:pPr algn="ctr" fontAlgn="b"/>
                      <a:r>
                        <a:rPr lang="en-US" sz="22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Description</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a:noFill/>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extLst>
                  <a:ext uri="{0D108BD9-81ED-4DB2-BD59-A6C34878D82A}">
                    <a16:rowId xmlns:a16="http://schemas.microsoft.com/office/drawing/2014/main" val="1409590645"/>
                  </a:ext>
                </a:extLst>
              </a:tr>
              <a:tr h="286213">
                <a:tc>
                  <a:txBody>
                    <a:bodyPr/>
                    <a:lstStyle/>
                    <a:p>
                      <a:pPr algn="ctr" fontAlgn="b"/>
                      <a:r>
                        <a:rPr lang="en-US" sz="22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Total_Amount_Reimbursed</a:t>
                      </a:r>
                      <a:endPar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Numeric</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Total amount paid</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9187626"/>
                  </a:ext>
                </a:extLst>
              </a:tr>
              <a:tr h="288956">
                <a:tc>
                  <a:txBody>
                    <a:bodyPr/>
                    <a:lstStyle/>
                    <a:p>
                      <a:pPr algn="ctr" fontAlgn="b"/>
                      <a:r>
                        <a:rPr lang="en-US" sz="22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Medicaid_Amount_Reimbursed</a:t>
                      </a:r>
                      <a:endPar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Numeric</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Paid by Medicaid</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5566460"/>
                  </a:ext>
                </a:extLst>
              </a:tr>
              <a:tr h="478307">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State_GDP</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Numeric</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State-level Real GDP</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11809"/>
                  </a:ext>
                </a:extLst>
              </a:tr>
              <a:tr h="288956">
                <a:tc>
                  <a:txBody>
                    <a:bodyPr/>
                    <a:lstStyle/>
                    <a:p>
                      <a:pPr algn="ctr" fontAlgn="b"/>
                      <a:r>
                        <a:rPr lang="en-US" sz="22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Poverty_Index</a:t>
                      </a:r>
                      <a:endPar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Numeric</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Percentage of population below poverty line</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23564411"/>
                  </a:ext>
                </a:extLst>
              </a:tr>
              <a:tr h="288956">
                <a:tc>
                  <a:txBody>
                    <a:bodyPr/>
                    <a:lstStyle/>
                    <a:p>
                      <a:pPr algn="ctr" fontAlgn="b"/>
                      <a:r>
                        <a:rPr lang="en-US" sz="22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Temperature_Index</a:t>
                      </a:r>
                      <a:endPar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Numeric</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Average annual temperature per state</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112323"/>
                  </a:ext>
                </a:extLst>
              </a:tr>
              <a:tr h="286213">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Per_Capita_Income</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Numeric</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Average income per person in the state</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7420273"/>
                  </a:ext>
                </a:extLst>
              </a:tr>
              <a:tr h="286213">
                <a:tc>
                  <a:txBody>
                    <a:bodyPr/>
                    <a:lstStyle/>
                    <a:p>
                      <a:pPr algn="ctr" fontAlgn="b"/>
                      <a:r>
                        <a:rPr lang="en-US" sz="22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Population_Estimates</a:t>
                      </a:r>
                      <a:endPar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Numeric</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2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Total population of the state</a:t>
                      </a:r>
                    </a:p>
                  </a:txBody>
                  <a:tcPr marL="9525" marR="9525" marT="9525"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7939444"/>
                  </a:ext>
                </a:extLst>
              </a:tr>
            </a:tbl>
          </a:graphicData>
        </a:graphic>
      </p:graphicFrame>
    </p:spTree>
    <p:extLst>
      <p:ext uri="{BB962C8B-B14F-4D97-AF65-F5344CB8AC3E}">
        <p14:creationId xmlns:p14="http://schemas.microsoft.com/office/powerpoint/2010/main" val="2829542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5">
    <p:bg>
      <p:bgPr>
        <a:solidFill>
          <a:srgbClr val="76BAB2"/>
        </a:solidFill>
        <a:effectLst/>
      </p:bgPr>
    </p:bg>
    <p:spTree>
      <p:nvGrpSpPr>
        <p:cNvPr id="1" name=""/>
        <p:cNvGrpSpPr/>
        <p:nvPr/>
      </p:nvGrpSpPr>
      <p:grpSpPr>
        <a:xfrm>
          <a:off x="0" y="0"/>
          <a:ext cx="0" cy="0"/>
          <a:chOff x="0" y="0"/>
          <a:chExt cx="0" cy="0"/>
        </a:xfrm>
      </p:grpSpPr>
      <p:sp>
        <p:nvSpPr>
          <p:cNvPr id="2" name="Object 1"/>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rgbClr val="036666"/>
                </a:solidFill>
                <a:latin typeface="Verdana" panose="020B0604030504040204" pitchFamily="34" charset="0"/>
                <a:ea typeface="Verdana" panose="020B0604030504040204" pitchFamily="34" charset="0"/>
                <a:cs typeface="Verdana" panose="020B0604030504040204" pitchFamily="34" charset="0"/>
              </a:rPr>
              <a:t>Medicaid Dataset Description</a:t>
            </a:r>
            <a:endParaRPr lang="en-US">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Object 50"/>
          <p:cNvSpPr/>
          <p:nvPr/>
        </p:nvSpPr>
        <p:spPr>
          <a:xfrm>
            <a:off x="11855660" y="6509677"/>
            <a:ext cx="142839"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52" name="Object 51"/>
          <p:cNvSpPr/>
          <p:nvPr/>
        </p:nvSpPr>
        <p:spPr>
          <a:xfrm>
            <a:off x="-476131" y="6576495"/>
            <a:ext cx="12188952" cy="177210"/>
          </a:xfrm>
          <a:prstGeom prst="rect">
            <a:avLst/>
          </a:prstGeom>
          <a:noFill/>
        </p:spPr>
        <p:txBody>
          <a:bodyPr wrap="square" lIns="0" tIns="0" rIns="0" bIns="0" rtlCol="0" anchor="t"/>
          <a:lstStyle/>
          <a:p>
            <a:pPr algn="r">
              <a:lnSpc>
                <a:spcPts val="1396"/>
              </a:lnSpc>
              <a:buNone/>
            </a:pPr>
            <a:r>
              <a:rPr lang="en-US" sz="1200">
                <a:solidFill>
                  <a:srgbClr val="000000">
                    <a:alpha val="56000"/>
                  </a:srgbClr>
                </a:solidFill>
                <a:latin typeface="Verdana" pitchFamily="34" charset="0"/>
                <a:ea typeface="Verdana" pitchFamily="34" charset="-122"/>
                <a:cs typeface="Verdana" pitchFamily="34" charset="-120"/>
              </a:rPr>
              <a:t>*Medicaid Drug Utilization Dataset (CMS), 2019-2024</a:t>
            </a:r>
            <a:endParaRPr lang="en-US">
              <a:latin typeface="Verdana" panose="020B0604030504040204" pitchFamily="34" charset="0"/>
            </a:endParaRPr>
          </a:p>
        </p:txBody>
      </p:sp>
      <p:graphicFrame>
        <p:nvGraphicFramePr>
          <p:cNvPr id="56" name="Table 55">
            <a:extLst>
              <a:ext uri="{FF2B5EF4-FFF2-40B4-BE49-F238E27FC236}">
                <a16:creationId xmlns:a16="http://schemas.microsoft.com/office/drawing/2014/main" id="{5E7A9B1F-CF04-1656-5CC5-06D8B8D6CB05}"/>
              </a:ext>
            </a:extLst>
          </p:cNvPr>
          <p:cNvGraphicFramePr>
            <a:graphicFrameLocks noGrp="1"/>
          </p:cNvGraphicFramePr>
          <p:nvPr>
            <p:extLst>
              <p:ext uri="{D42A27DB-BD31-4B8C-83A1-F6EECF244321}">
                <p14:modId xmlns:p14="http://schemas.microsoft.com/office/powerpoint/2010/main" val="3924202830"/>
              </p:ext>
            </p:extLst>
          </p:nvPr>
        </p:nvGraphicFramePr>
        <p:xfrm>
          <a:off x="191977" y="1092314"/>
          <a:ext cx="11804997" cy="5158013"/>
        </p:xfrm>
        <a:graphic>
          <a:graphicData uri="http://schemas.openxmlformats.org/drawingml/2006/table">
            <a:tbl>
              <a:tblPr firstRow="1"/>
              <a:tblGrid>
                <a:gridCol w="3996534">
                  <a:extLst>
                    <a:ext uri="{9D8B030D-6E8A-4147-A177-3AD203B41FA5}">
                      <a16:colId xmlns:a16="http://schemas.microsoft.com/office/drawing/2014/main" val="1041191521"/>
                    </a:ext>
                  </a:extLst>
                </a:gridCol>
                <a:gridCol w="1192193">
                  <a:extLst>
                    <a:ext uri="{9D8B030D-6E8A-4147-A177-3AD203B41FA5}">
                      <a16:colId xmlns:a16="http://schemas.microsoft.com/office/drawing/2014/main" val="2074194734"/>
                    </a:ext>
                  </a:extLst>
                </a:gridCol>
                <a:gridCol w="6616270">
                  <a:extLst>
                    <a:ext uri="{9D8B030D-6E8A-4147-A177-3AD203B41FA5}">
                      <a16:colId xmlns:a16="http://schemas.microsoft.com/office/drawing/2014/main" val="3821243188"/>
                    </a:ext>
                  </a:extLst>
                </a:gridCol>
              </a:tblGrid>
              <a:tr h="368943">
                <a:tc>
                  <a:txBody>
                    <a:bodyPr/>
                    <a:lstStyle/>
                    <a:p>
                      <a:pPr algn="ctr" fontAlgn="b"/>
                      <a:r>
                        <a:rPr lang="en-US" sz="22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Name</a:t>
                      </a:r>
                    </a:p>
                  </a:txBody>
                  <a:tcPr marL="4542" marR="4542" marT="4542" marB="0" anchor="b">
                    <a:lnL>
                      <a:noFill/>
                    </a:lnL>
                    <a:lnR w="3175" cap="flat" cmpd="sng" algn="ctr">
                      <a:solidFill>
                        <a:schemeClr val="bg2">
                          <a:lumMod val="60000"/>
                          <a:lumOff val="40000"/>
                        </a:schemeClr>
                      </a:solidFill>
                      <a:prstDash val="solid"/>
                      <a:round/>
                      <a:headEnd type="none" w="med" len="med"/>
                      <a:tailEnd type="none" w="med" len="med"/>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tc>
                  <a:txBody>
                    <a:bodyPr/>
                    <a:lstStyle/>
                    <a:p>
                      <a:pPr algn="ctr" fontAlgn="b"/>
                      <a:r>
                        <a:rPr lang="en-US" sz="22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Type</a:t>
                      </a:r>
                    </a:p>
                  </a:txBody>
                  <a:tcPr marL="4542" marR="4542" marT="4542" marB="0" anchor="b">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tc>
                  <a:txBody>
                    <a:bodyPr/>
                    <a:lstStyle/>
                    <a:p>
                      <a:pPr algn="ctr" fontAlgn="b"/>
                      <a:r>
                        <a:rPr lang="en-US" sz="22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Description</a:t>
                      </a:r>
                    </a:p>
                  </a:txBody>
                  <a:tcPr marL="4542" marR="4542" marT="4542" marB="0" anchor="b">
                    <a:lnL w="3175" cap="flat" cmpd="sng" algn="ctr">
                      <a:solidFill>
                        <a:schemeClr val="bg2">
                          <a:lumMod val="60000"/>
                          <a:lumOff val="40000"/>
                        </a:schemeClr>
                      </a:solidFill>
                      <a:prstDash val="solid"/>
                      <a:round/>
                      <a:headEnd type="none" w="med" len="med"/>
                      <a:tailEnd type="none" w="med" len="med"/>
                    </a:lnL>
                    <a:lnR>
                      <a:noFill/>
                    </a:lnR>
                    <a:lnT>
                      <a:noFill/>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36666"/>
                    </a:solidFill>
                  </a:tcPr>
                </a:tc>
                <a:extLst>
                  <a:ext uri="{0D108BD9-81ED-4DB2-BD59-A6C34878D82A}">
                    <a16:rowId xmlns:a16="http://schemas.microsoft.com/office/drawing/2014/main" val="1409590645"/>
                  </a:ext>
                </a:extLst>
              </a:tr>
              <a:tr h="667656">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utilization_type</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string</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Fee-For-Service Utilization &amp; Managed Care Organization Utilization</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8411604"/>
                  </a:ext>
                </a:extLst>
              </a:tr>
              <a:tr h="286213">
                <a:tc>
                  <a:txBody>
                    <a:bodyPr/>
                    <a:lstStyle/>
                    <a:p>
                      <a:pPr algn="ctr" fontAlgn="b"/>
                      <a:r>
                        <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state</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string</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State Name</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2228494"/>
                  </a:ext>
                </a:extLst>
              </a:tr>
              <a:tr h="286213">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ndc</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string</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LabelerCode</a:t>
                      </a:r>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 + </a:t>
                      </a:r>
                      <a:r>
                        <a:rPr lang="en-US" sz="16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ProductCode</a:t>
                      </a:r>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 + </a:t>
                      </a:r>
                      <a:r>
                        <a:rPr lang="en-US" sz="16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PackageSize</a:t>
                      </a:r>
                      <a:endPar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9187626"/>
                  </a:ext>
                </a:extLst>
              </a:tr>
              <a:tr h="288956">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labeler_code</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string</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Name of Manufacturer/ Supplier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5566460"/>
                  </a:ext>
                </a:extLst>
              </a:tr>
              <a:tr h="478307">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product_code</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string</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Manufacturer, labeler, packager or distributor of the Drug</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11809"/>
                  </a:ext>
                </a:extLst>
              </a:tr>
              <a:tr h="288956">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package_size</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string</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Size of the Package of the Drug</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23564411"/>
                  </a:ext>
                </a:extLst>
              </a:tr>
              <a:tr h="286213">
                <a:tc>
                  <a:txBody>
                    <a:bodyPr/>
                    <a:lstStyle/>
                    <a:p>
                      <a:pPr algn="ctr" fontAlgn="b"/>
                      <a:r>
                        <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year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integer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Year of Dataset</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7420273"/>
                  </a:ext>
                </a:extLst>
              </a:tr>
              <a:tr h="286213">
                <a:tc>
                  <a:txBody>
                    <a:bodyPr/>
                    <a:lstStyle/>
                    <a:p>
                      <a:pPr algn="ctr" fontAlgn="b"/>
                      <a:r>
                        <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quarter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integer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Quarter of Dataset</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7939444"/>
                  </a:ext>
                </a:extLst>
              </a:tr>
              <a:tr h="286213">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product_name</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string</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Name of Product</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823340"/>
                  </a:ext>
                </a:extLst>
              </a:tr>
              <a:tr h="288956">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units_reimbursed</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number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Units of Drug Reimbursed</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9017398"/>
                  </a:ext>
                </a:extLst>
              </a:tr>
              <a:tr h="383631">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number_of_prescriptions</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integer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Number of Prescriptions Reimbursed</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9500080"/>
                  </a:ext>
                </a:extLst>
              </a:tr>
              <a:tr h="288956">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total_amount_reimbursed</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number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Total Amount Reimbursed</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834437"/>
                  </a:ext>
                </a:extLst>
              </a:tr>
              <a:tr h="288956">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medicaid_amount_reimbursed</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number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Medicaid Amount Reimbursed</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338461"/>
                  </a:ext>
                </a:extLst>
              </a:tr>
              <a:tr h="383631">
                <a:tc>
                  <a:txBody>
                    <a:bodyPr/>
                    <a:lstStyle/>
                    <a:p>
                      <a:pPr algn="ctr" fontAlgn="b"/>
                      <a:r>
                        <a:rPr lang="en-US" sz="1700" b="0" i="0" u="none" strike="noStrike" err="1">
                          <a:solidFill>
                            <a:srgbClr val="000000"/>
                          </a:solidFill>
                          <a:effectLst/>
                          <a:latin typeface="Verdana" panose="020B0604030504040204" pitchFamily="34" charset="0"/>
                          <a:ea typeface="Verdana" panose="020B0604030504040204" pitchFamily="34" charset="0"/>
                          <a:cs typeface="Verdana" panose="020B0604030504040204" pitchFamily="34" charset="0"/>
                        </a:rPr>
                        <a:t>non_medicaid_amount_reimbursed</a:t>
                      </a:r>
                      <a:endParaRPr lang="en-US" sz="17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number</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Non-Medicaid Amount Reimbursed</a:t>
                      </a:r>
                    </a:p>
                  </a:txBody>
                  <a:tcPr marL="4542" marR="4542" marT="4542" marB="0" anchor="ctr">
                    <a:lnL w="3175" cap="flat" cmpd="sng" algn="ctr">
                      <a:solidFill>
                        <a:schemeClr val="bg2">
                          <a:lumMod val="60000"/>
                          <a:lumOff val="40000"/>
                        </a:schemeClr>
                      </a:solidFill>
                      <a:prstDash val="solid"/>
                      <a:round/>
                      <a:headEnd type="none" w="med" len="med"/>
                      <a:tailEnd type="none" w="med" len="med"/>
                    </a:lnL>
                    <a:lnR w="3175" cap="flat" cmpd="sng" algn="ctr">
                      <a:solidFill>
                        <a:schemeClr val="bg2">
                          <a:lumMod val="60000"/>
                          <a:lumOff val="40000"/>
                        </a:schemeClr>
                      </a:solidFill>
                      <a:prstDash val="solid"/>
                      <a:round/>
                      <a:headEnd type="none" w="med" len="med"/>
                      <a:tailEnd type="none" w="med" len="med"/>
                    </a:lnR>
                    <a:lnT w="3175" cap="flat" cmpd="sng" algn="ctr">
                      <a:solidFill>
                        <a:schemeClr val="bg2">
                          <a:lumMod val="60000"/>
                          <a:lumOff val="40000"/>
                        </a:schemeClr>
                      </a:solidFill>
                      <a:prstDash val="solid"/>
                      <a:round/>
                      <a:headEnd type="none" w="med" len="med"/>
                      <a:tailEnd type="none" w="med" len="med"/>
                    </a:lnT>
                    <a:lnB w="3175"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5343851"/>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6BAB2"/>
        </a:solidFill>
        <a:effectLst/>
      </p:bgPr>
    </p:bg>
    <p:spTree>
      <p:nvGrpSpPr>
        <p:cNvPr id="1" name="">
          <a:extLst>
            <a:ext uri="{FF2B5EF4-FFF2-40B4-BE49-F238E27FC236}">
              <a16:creationId xmlns:a16="http://schemas.microsoft.com/office/drawing/2014/main" id="{3E87ABC9-292C-EE09-86EB-9C59B6AB1769}"/>
            </a:ext>
          </a:extLst>
        </p:cNvPr>
        <p:cNvGrpSpPr/>
        <p:nvPr/>
      </p:nvGrpSpPr>
      <p:grpSpPr>
        <a:xfrm>
          <a:off x="0" y="0"/>
          <a:ext cx="0" cy="0"/>
          <a:chOff x="0" y="0"/>
          <a:chExt cx="0" cy="0"/>
        </a:xfrm>
      </p:grpSpPr>
      <p:sp>
        <p:nvSpPr>
          <p:cNvPr id="91" name="Object 18">
            <a:extLst>
              <a:ext uri="{FF2B5EF4-FFF2-40B4-BE49-F238E27FC236}">
                <a16:creationId xmlns:a16="http://schemas.microsoft.com/office/drawing/2014/main" id="{ED9A177D-9876-0653-BB2F-2EE07CDA37B8}"/>
              </a:ext>
            </a:extLst>
          </p:cNvPr>
          <p:cNvSpPr/>
          <p:nvPr/>
        </p:nvSpPr>
        <p:spPr>
          <a:xfrm>
            <a:off x="0" y="5092700"/>
            <a:ext cx="12188952" cy="1763587"/>
          </a:xfrm>
          <a:prstGeom prst="rect">
            <a:avLst/>
          </a:prstGeom>
          <a:solidFill>
            <a:srgbClr val="026666"/>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 name="Object 1">
            <a:extLst>
              <a:ext uri="{FF2B5EF4-FFF2-40B4-BE49-F238E27FC236}">
                <a16:creationId xmlns:a16="http://schemas.microsoft.com/office/drawing/2014/main" id="{1AA22718-F2AF-E9B1-1756-112E24D9FC74}"/>
              </a:ext>
            </a:extLst>
          </p:cNvPr>
          <p:cNvSpPr/>
          <p:nvPr/>
        </p:nvSpPr>
        <p:spPr>
          <a:xfrm>
            <a:off x="0" y="1"/>
            <a:ext cx="12188952" cy="716726"/>
          </a:xfrm>
          <a:prstGeom prst="rect">
            <a:avLst/>
          </a:prstGeom>
          <a:noFill/>
        </p:spPr>
        <p:txBody>
          <a:bodyPr wrap="square" lIns="0" tIns="0" rIns="0" bIns="0" rtlCol="0" anchor="ctr"/>
          <a:lstStyle/>
          <a:p>
            <a:pPr algn="ctr">
              <a:buNone/>
            </a:pPr>
            <a:r>
              <a:rPr lang="en-US" sz="3750" b="1">
                <a:solidFill>
                  <a:srgbClr val="333333"/>
                </a:solidFill>
                <a:latin typeface="Verdana" panose="020B0604030504040204" pitchFamily="34" charset="0"/>
                <a:ea typeface="Verdana" panose="020B0604030504040204" pitchFamily="34" charset="0"/>
                <a:cs typeface="Verdana" panose="020B0604030504040204" pitchFamily="34" charset="0"/>
              </a:rPr>
              <a:t>Model 1: Multiple Linear Regression Results</a:t>
            </a:r>
            <a:endParaRPr lang="en-US" sz="3750">
              <a:latin typeface="Verdana" panose="020B0604030504040204" pitchFamily="34" charset="0"/>
              <a:ea typeface="Verdana" panose="020B0604030504040204" pitchFamily="34" charset="0"/>
              <a:cs typeface="Verdana" panose="020B0604030504040204" pitchFamily="34" charset="0"/>
            </a:endParaRPr>
          </a:p>
        </p:txBody>
      </p:sp>
      <p:sp>
        <p:nvSpPr>
          <p:cNvPr id="3" name="Object 2">
            <a:extLst>
              <a:ext uri="{FF2B5EF4-FFF2-40B4-BE49-F238E27FC236}">
                <a16:creationId xmlns:a16="http://schemas.microsoft.com/office/drawing/2014/main" id="{C4400E30-5A97-8256-5448-FC50E09C6699}"/>
              </a:ext>
            </a:extLst>
          </p:cNvPr>
          <p:cNvSpPr/>
          <p:nvPr/>
        </p:nvSpPr>
        <p:spPr>
          <a:xfrm>
            <a:off x="0" y="5232653"/>
            <a:ext cx="12188952" cy="1625347"/>
          </a:xfrm>
          <a:prstGeom prst="rect">
            <a:avLst/>
          </a:prstGeom>
          <a:noFill/>
        </p:spPr>
        <p:txBody>
          <a:bodyPr wrap="square" lIns="0" tIns="0" rIns="0" bIns="0" rtlCol="0" anchor="t"/>
          <a:lstStyle/>
          <a:p>
            <a:pPr algn="ctr">
              <a:spcBef>
                <a:spcPts val="578"/>
              </a:spcBef>
              <a:buNone/>
            </a:pPr>
            <a:r>
              <a:rPr lang="en-US" sz="2400">
                <a:solidFill>
                  <a:schemeClr val="bg1"/>
                </a:solidFill>
                <a:latin typeface="Verdana" panose="020B0604030504040204" pitchFamily="34" charset="0"/>
                <a:ea typeface="Verdana" panose="020B0604030504040204" pitchFamily="34" charset="0"/>
                <a:cs typeface="Verdana" panose="020B0604030504040204" pitchFamily="34" charset="0"/>
              </a:rPr>
              <a:t>Units Reimbursed = 13836 − 17925×Personal Income(Scaled) − 16587×GDP per State(Scaled) + 8453×Poverty Index(Scaled) + 15508×Temp Index(Scaled) + 80725×Non-Medicaid Amount Reimbursed(Scaled) + 3142535xNumber of Prescriptions(Scaled)</a:t>
            </a:r>
          </a:p>
        </p:txBody>
      </p:sp>
      <p:sp>
        <p:nvSpPr>
          <p:cNvPr id="87" name="Object 86">
            <a:extLst>
              <a:ext uri="{FF2B5EF4-FFF2-40B4-BE49-F238E27FC236}">
                <a16:creationId xmlns:a16="http://schemas.microsoft.com/office/drawing/2014/main" id="{16DBB192-0216-ED03-61F4-A098C5EF3E28}"/>
              </a:ext>
            </a:extLst>
          </p:cNvPr>
          <p:cNvSpPr/>
          <p:nvPr/>
        </p:nvSpPr>
        <p:spPr>
          <a:xfrm>
            <a:off x="11750912" y="6509677"/>
            <a:ext cx="247588"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Table 3">
            <a:extLst>
              <a:ext uri="{FF2B5EF4-FFF2-40B4-BE49-F238E27FC236}">
                <a16:creationId xmlns:a16="http://schemas.microsoft.com/office/drawing/2014/main" id="{8929D8B6-EA64-C509-075E-685A56958A0F}"/>
              </a:ext>
            </a:extLst>
          </p:cNvPr>
          <p:cNvGraphicFramePr>
            <a:graphicFrameLocks noGrp="1"/>
          </p:cNvGraphicFramePr>
          <p:nvPr>
            <p:extLst>
              <p:ext uri="{D42A27DB-BD31-4B8C-83A1-F6EECF244321}">
                <p14:modId xmlns:p14="http://schemas.microsoft.com/office/powerpoint/2010/main" val="1667839820"/>
              </p:ext>
            </p:extLst>
          </p:nvPr>
        </p:nvGraphicFramePr>
        <p:xfrm>
          <a:off x="253975" y="856680"/>
          <a:ext cx="11681001" cy="3766670"/>
        </p:xfrm>
        <a:graphic>
          <a:graphicData uri="http://schemas.openxmlformats.org/drawingml/2006/table">
            <a:tbl>
              <a:tblPr firstRow="1"/>
              <a:tblGrid>
                <a:gridCol w="5740425">
                  <a:extLst>
                    <a:ext uri="{9D8B030D-6E8A-4147-A177-3AD203B41FA5}">
                      <a16:colId xmlns:a16="http://schemas.microsoft.com/office/drawing/2014/main" val="1083935892"/>
                    </a:ext>
                  </a:extLst>
                </a:gridCol>
                <a:gridCol w="1600200">
                  <a:extLst>
                    <a:ext uri="{9D8B030D-6E8A-4147-A177-3AD203B41FA5}">
                      <a16:colId xmlns:a16="http://schemas.microsoft.com/office/drawing/2014/main" val="920634303"/>
                    </a:ext>
                  </a:extLst>
                </a:gridCol>
                <a:gridCol w="1689100">
                  <a:extLst>
                    <a:ext uri="{9D8B030D-6E8A-4147-A177-3AD203B41FA5}">
                      <a16:colId xmlns:a16="http://schemas.microsoft.com/office/drawing/2014/main" val="2887517164"/>
                    </a:ext>
                  </a:extLst>
                </a:gridCol>
                <a:gridCol w="1219200">
                  <a:extLst>
                    <a:ext uri="{9D8B030D-6E8A-4147-A177-3AD203B41FA5}">
                      <a16:colId xmlns:a16="http://schemas.microsoft.com/office/drawing/2014/main" val="1118524051"/>
                    </a:ext>
                  </a:extLst>
                </a:gridCol>
                <a:gridCol w="1432076">
                  <a:extLst>
                    <a:ext uri="{9D8B030D-6E8A-4147-A177-3AD203B41FA5}">
                      <a16:colId xmlns:a16="http://schemas.microsoft.com/office/drawing/2014/main" val="1644808024"/>
                    </a:ext>
                  </a:extLst>
                </a:gridCol>
              </a:tblGrid>
              <a:tr h="324509">
                <a:tc>
                  <a:txBody>
                    <a:bodyPr/>
                    <a:lstStyle/>
                    <a:p>
                      <a:pPr algn="l"/>
                      <a:r>
                        <a:rPr lang="en-US" sz="2200" b="1">
                          <a:solidFill>
                            <a:schemeClr val="bg1"/>
                          </a:solidFill>
                          <a:effectLst/>
                          <a:latin typeface="Verdana" panose="020B0604030504040204" pitchFamily="34" charset="0"/>
                          <a:ea typeface="Verdana" panose="020B0604030504040204" pitchFamily="34" charset="0"/>
                          <a:cs typeface="Verdana" panose="020B0604030504040204" pitchFamily="34" charset="0"/>
                        </a:rPr>
                        <a:t>Variable</a:t>
                      </a:r>
                    </a:p>
                  </a:txBody>
                  <a:tcPr marL="65929" marR="65929" marT="32965" marB="32965" anchor="ctr">
                    <a:lnL>
                      <a:noFill/>
                    </a:lnL>
                    <a:lnR>
                      <a:noFill/>
                    </a:lnR>
                    <a:lnT>
                      <a:noFill/>
                    </a:lnT>
                    <a:lnB>
                      <a:noFill/>
                    </a:lnB>
                    <a:solidFill>
                      <a:srgbClr val="036666"/>
                    </a:solidFill>
                  </a:tcPr>
                </a:tc>
                <a:tc>
                  <a:txBody>
                    <a:bodyPr/>
                    <a:lstStyle/>
                    <a:p>
                      <a:pPr algn="ctr"/>
                      <a:r>
                        <a:rPr lang="en-US" sz="2200" b="1">
                          <a:solidFill>
                            <a:schemeClr val="bg1"/>
                          </a:solidFill>
                          <a:effectLst/>
                          <a:latin typeface="Verdana" panose="020B0604030504040204" pitchFamily="34" charset="0"/>
                          <a:ea typeface="Verdana" panose="020B0604030504040204" pitchFamily="34" charset="0"/>
                          <a:cs typeface="Verdana" panose="020B0604030504040204" pitchFamily="34" charset="0"/>
                        </a:rPr>
                        <a:t>Estimate</a:t>
                      </a:r>
                    </a:p>
                  </a:txBody>
                  <a:tcPr marL="65929" marR="65929" marT="32965" marB="32965" anchor="ctr">
                    <a:lnL>
                      <a:noFill/>
                    </a:lnL>
                    <a:lnR>
                      <a:noFill/>
                    </a:lnR>
                    <a:lnT>
                      <a:noFill/>
                    </a:lnT>
                    <a:lnB>
                      <a:noFill/>
                    </a:lnB>
                    <a:solidFill>
                      <a:srgbClr val="036666"/>
                    </a:solidFill>
                  </a:tcPr>
                </a:tc>
                <a:tc>
                  <a:txBody>
                    <a:bodyPr/>
                    <a:lstStyle/>
                    <a:p>
                      <a:pPr algn="ctr"/>
                      <a:r>
                        <a:rPr lang="en-US" sz="2200" b="1">
                          <a:solidFill>
                            <a:schemeClr val="bg1"/>
                          </a:solidFill>
                          <a:effectLst/>
                          <a:latin typeface="Verdana" panose="020B0604030504040204" pitchFamily="34" charset="0"/>
                          <a:ea typeface="Verdana" panose="020B0604030504040204" pitchFamily="34" charset="0"/>
                          <a:cs typeface="Verdana" panose="020B0604030504040204" pitchFamily="34" charset="0"/>
                        </a:rPr>
                        <a:t>Std. Error</a:t>
                      </a:r>
                    </a:p>
                  </a:txBody>
                  <a:tcPr marL="65929" marR="65929" marT="32965" marB="32965" anchor="ctr">
                    <a:lnL>
                      <a:noFill/>
                    </a:lnL>
                    <a:lnR>
                      <a:noFill/>
                    </a:lnR>
                    <a:lnT>
                      <a:noFill/>
                    </a:lnT>
                    <a:lnB>
                      <a:noFill/>
                    </a:lnB>
                    <a:solidFill>
                      <a:srgbClr val="036666"/>
                    </a:solidFill>
                  </a:tcPr>
                </a:tc>
                <a:tc>
                  <a:txBody>
                    <a:bodyPr/>
                    <a:lstStyle/>
                    <a:p>
                      <a:pPr algn="ctr"/>
                      <a:r>
                        <a:rPr lang="en-US" sz="2200" b="1">
                          <a:solidFill>
                            <a:schemeClr val="bg1"/>
                          </a:solidFill>
                          <a:effectLst/>
                          <a:latin typeface="Verdana" panose="020B0604030504040204" pitchFamily="34" charset="0"/>
                          <a:ea typeface="Verdana" panose="020B0604030504040204" pitchFamily="34" charset="0"/>
                          <a:cs typeface="Verdana" panose="020B0604030504040204" pitchFamily="34" charset="0"/>
                        </a:rPr>
                        <a:t>t value</a:t>
                      </a:r>
                    </a:p>
                  </a:txBody>
                  <a:tcPr marL="65929" marR="65929" marT="32965" marB="32965" anchor="ctr">
                    <a:lnL>
                      <a:noFill/>
                    </a:lnL>
                    <a:lnR>
                      <a:noFill/>
                    </a:lnR>
                    <a:lnT>
                      <a:noFill/>
                    </a:lnT>
                    <a:lnB>
                      <a:noFill/>
                    </a:lnB>
                    <a:solidFill>
                      <a:srgbClr val="036666"/>
                    </a:solidFill>
                  </a:tcPr>
                </a:tc>
                <a:tc>
                  <a:txBody>
                    <a:bodyPr/>
                    <a:lstStyle/>
                    <a:p>
                      <a:pPr algn="ctr"/>
                      <a:r>
                        <a:rPr lang="en-US" sz="2200" b="1">
                          <a:solidFill>
                            <a:schemeClr val="bg1"/>
                          </a:solidFill>
                          <a:effectLst/>
                          <a:latin typeface="Verdana" panose="020B0604030504040204" pitchFamily="34" charset="0"/>
                          <a:ea typeface="Verdana" panose="020B0604030504040204" pitchFamily="34" charset="0"/>
                          <a:cs typeface="Verdana" panose="020B0604030504040204" pitchFamily="34" charset="0"/>
                        </a:rPr>
                        <a:t>p-value</a:t>
                      </a:r>
                    </a:p>
                  </a:txBody>
                  <a:tcPr marL="65929" marR="65929" marT="32965" marB="32965" anchor="ctr">
                    <a:lnL>
                      <a:noFill/>
                    </a:lnL>
                    <a:lnR>
                      <a:noFill/>
                    </a:lnR>
                    <a:lnT>
                      <a:noFill/>
                    </a:lnT>
                    <a:lnB>
                      <a:noFill/>
                    </a:lnB>
                    <a:solidFill>
                      <a:srgbClr val="036666"/>
                    </a:solidFill>
                  </a:tcPr>
                </a:tc>
                <a:extLst>
                  <a:ext uri="{0D108BD9-81ED-4DB2-BD59-A6C34878D82A}">
                    <a16:rowId xmlns:a16="http://schemas.microsoft.com/office/drawing/2014/main" val="4098137096"/>
                  </a:ext>
                </a:extLst>
              </a:tr>
              <a:tr h="324509">
                <a:tc>
                  <a:txBody>
                    <a:bodyPr/>
                    <a:lstStyle/>
                    <a:p>
                      <a:pPr algn="l"/>
                      <a:r>
                        <a:rPr lang="en-US" sz="2200">
                          <a:effectLst/>
                          <a:latin typeface="Verdana" panose="020B0604030504040204" pitchFamily="34" charset="0"/>
                          <a:ea typeface="Verdana" panose="020B0604030504040204" pitchFamily="34" charset="0"/>
                          <a:cs typeface="Verdana" panose="020B0604030504040204" pitchFamily="34" charset="0"/>
                        </a:rPr>
                        <a:t>(Intercept)</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3217</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808</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4</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6.89E-05</a:t>
                      </a:r>
                    </a:p>
                  </a:txBody>
                  <a:tcPr marL="65929" marR="65929" marT="32965" marB="32965" anchor="ctr">
                    <a:lnL>
                      <a:noFill/>
                    </a:lnL>
                    <a:lnR>
                      <a:noFill/>
                    </a:lnR>
                    <a:lnT>
                      <a:noFill/>
                    </a:lnT>
                    <a:lnB>
                      <a:noFill/>
                    </a:lnB>
                    <a:solidFill>
                      <a:schemeClr val="bg1"/>
                    </a:solidFill>
                  </a:tcPr>
                </a:tc>
                <a:extLst>
                  <a:ext uri="{0D108BD9-81ED-4DB2-BD59-A6C34878D82A}">
                    <a16:rowId xmlns:a16="http://schemas.microsoft.com/office/drawing/2014/main" val="3385554266"/>
                  </a:ext>
                </a:extLst>
              </a:tr>
              <a:tr h="440155">
                <a:tc>
                  <a:txBody>
                    <a:bodyPr/>
                    <a:lstStyle/>
                    <a:p>
                      <a:pPr algn="l"/>
                      <a:r>
                        <a:rPr lang="en-US" sz="2200">
                          <a:effectLst/>
                          <a:latin typeface="Verdana" panose="020B0604030504040204" pitchFamily="34" charset="0"/>
                          <a:ea typeface="Verdana" panose="020B0604030504040204" pitchFamily="34" charset="0"/>
                          <a:cs typeface="Verdana" panose="020B0604030504040204" pitchFamily="34" charset="0"/>
                        </a:rPr>
                        <a:t>Personal Income (Scaled)</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-1734</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1206</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-1</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0.15</a:t>
                      </a:r>
                    </a:p>
                  </a:txBody>
                  <a:tcPr marL="65929" marR="65929" marT="32965" marB="32965" anchor="ctr">
                    <a:lnL>
                      <a:noFill/>
                    </a:lnL>
                    <a:lnR>
                      <a:noFill/>
                    </a:lnR>
                    <a:lnT>
                      <a:noFill/>
                    </a:lnT>
                    <a:lnB>
                      <a:noFill/>
                    </a:lnB>
                    <a:solidFill>
                      <a:schemeClr val="bg1"/>
                    </a:solidFill>
                  </a:tcPr>
                </a:tc>
                <a:extLst>
                  <a:ext uri="{0D108BD9-81ED-4DB2-BD59-A6C34878D82A}">
                    <a16:rowId xmlns:a16="http://schemas.microsoft.com/office/drawing/2014/main" val="1702415976"/>
                  </a:ext>
                </a:extLst>
              </a:tr>
              <a:tr h="440155">
                <a:tc>
                  <a:txBody>
                    <a:bodyPr/>
                    <a:lstStyle/>
                    <a:p>
                      <a:pPr algn="l"/>
                      <a:r>
                        <a:rPr lang="en-US" sz="2200">
                          <a:effectLst/>
                          <a:latin typeface="Verdana" panose="020B0604030504040204" pitchFamily="34" charset="0"/>
                          <a:ea typeface="Verdana" panose="020B0604030504040204" pitchFamily="34" charset="0"/>
                          <a:cs typeface="Verdana" panose="020B0604030504040204" pitchFamily="34" charset="0"/>
                        </a:rPr>
                        <a:t>GDP per state (Scaled)</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a:ea typeface="Verdana"/>
                          <a:cs typeface="Verdana" panose="020B0604030504040204" pitchFamily="34" charset="0"/>
                        </a:rPr>
                        <a:t>-12114</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855</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-14</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&lt; 2e-16</a:t>
                      </a:r>
                    </a:p>
                  </a:txBody>
                  <a:tcPr marL="65929" marR="65929" marT="32965" marB="32965" anchor="ctr">
                    <a:lnL>
                      <a:noFill/>
                    </a:lnL>
                    <a:lnR>
                      <a:noFill/>
                    </a:lnR>
                    <a:lnT>
                      <a:noFill/>
                    </a:lnT>
                    <a:lnB>
                      <a:noFill/>
                    </a:lnB>
                    <a:solidFill>
                      <a:schemeClr val="bg1"/>
                    </a:solidFill>
                  </a:tcPr>
                </a:tc>
                <a:extLst>
                  <a:ext uri="{0D108BD9-81ED-4DB2-BD59-A6C34878D82A}">
                    <a16:rowId xmlns:a16="http://schemas.microsoft.com/office/drawing/2014/main" val="3963516378"/>
                  </a:ext>
                </a:extLst>
              </a:tr>
              <a:tr h="440155">
                <a:tc>
                  <a:txBody>
                    <a:bodyPr/>
                    <a:lstStyle/>
                    <a:p>
                      <a:pPr algn="l"/>
                      <a:r>
                        <a:rPr lang="en-US" sz="2200">
                          <a:effectLst/>
                          <a:latin typeface="Verdana" panose="020B0604030504040204" pitchFamily="34" charset="0"/>
                          <a:ea typeface="Verdana" panose="020B0604030504040204" pitchFamily="34" charset="0"/>
                          <a:cs typeface="Verdana" panose="020B0604030504040204" pitchFamily="34" charset="0"/>
                        </a:rPr>
                        <a:t>Poverty Index (Scaled)</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7617</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1250</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6</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1.12E-09</a:t>
                      </a:r>
                    </a:p>
                  </a:txBody>
                  <a:tcPr marL="65929" marR="65929" marT="32965" marB="32965" anchor="ctr">
                    <a:lnL>
                      <a:noFill/>
                    </a:lnL>
                    <a:lnR>
                      <a:noFill/>
                    </a:lnR>
                    <a:lnT>
                      <a:noFill/>
                    </a:lnT>
                    <a:lnB>
                      <a:noFill/>
                    </a:lnB>
                    <a:solidFill>
                      <a:schemeClr val="bg1"/>
                    </a:solidFill>
                  </a:tcPr>
                </a:tc>
                <a:extLst>
                  <a:ext uri="{0D108BD9-81ED-4DB2-BD59-A6C34878D82A}">
                    <a16:rowId xmlns:a16="http://schemas.microsoft.com/office/drawing/2014/main" val="3286020045"/>
                  </a:ext>
                </a:extLst>
              </a:tr>
              <a:tr h="440155">
                <a:tc>
                  <a:txBody>
                    <a:bodyPr/>
                    <a:lstStyle/>
                    <a:p>
                      <a:pPr algn="l"/>
                      <a:r>
                        <a:rPr lang="en-US" sz="2200">
                          <a:effectLst/>
                          <a:latin typeface="Verdana" panose="020B0604030504040204" pitchFamily="34" charset="0"/>
                          <a:ea typeface="Verdana" panose="020B0604030504040204" pitchFamily="34" charset="0"/>
                          <a:cs typeface="Verdana" panose="020B0604030504040204" pitchFamily="34" charset="0"/>
                        </a:rPr>
                        <a:t>Temp Index (Scaled)</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6653</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862</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8</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1.15E-14</a:t>
                      </a:r>
                    </a:p>
                  </a:txBody>
                  <a:tcPr marL="65929" marR="65929" marT="32965" marB="32965" anchor="ctr">
                    <a:lnL>
                      <a:noFill/>
                    </a:lnL>
                    <a:lnR>
                      <a:noFill/>
                    </a:lnR>
                    <a:lnT>
                      <a:noFill/>
                    </a:lnT>
                    <a:lnB>
                      <a:noFill/>
                    </a:lnB>
                    <a:solidFill>
                      <a:schemeClr val="bg1"/>
                    </a:solidFill>
                  </a:tcPr>
                </a:tc>
                <a:extLst>
                  <a:ext uri="{0D108BD9-81ED-4DB2-BD59-A6C34878D82A}">
                    <a16:rowId xmlns:a16="http://schemas.microsoft.com/office/drawing/2014/main" val="839053288"/>
                  </a:ext>
                </a:extLst>
              </a:tr>
              <a:tr h="370152">
                <a:tc>
                  <a:txBody>
                    <a:bodyPr/>
                    <a:lstStyle/>
                    <a:p>
                      <a:pPr algn="l"/>
                      <a:r>
                        <a:rPr lang="en-US" sz="2200">
                          <a:effectLst/>
                          <a:latin typeface="Verdana" panose="020B0604030504040204" pitchFamily="34" charset="0"/>
                          <a:ea typeface="Verdana" panose="020B0604030504040204" pitchFamily="34" charset="0"/>
                          <a:cs typeface="Verdana" panose="020B0604030504040204" pitchFamily="34" charset="0"/>
                        </a:rPr>
                        <a:t>Non-Medicaid Amt Reimbursed (Scaled)</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-64399</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2751</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-23</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&lt; 2e-16</a:t>
                      </a:r>
                    </a:p>
                  </a:txBody>
                  <a:tcPr marL="65929" marR="65929" marT="32965" marB="32965" anchor="ctr">
                    <a:lnL>
                      <a:noFill/>
                    </a:lnL>
                    <a:lnR>
                      <a:noFill/>
                    </a:lnR>
                    <a:lnT>
                      <a:noFill/>
                    </a:lnT>
                    <a:lnB>
                      <a:noFill/>
                    </a:lnB>
                    <a:solidFill>
                      <a:schemeClr val="bg1"/>
                    </a:solidFill>
                  </a:tcPr>
                </a:tc>
                <a:extLst>
                  <a:ext uri="{0D108BD9-81ED-4DB2-BD59-A6C34878D82A}">
                    <a16:rowId xmlns:a16="http://schemas.microsoft.com/office/drawing/2014/main" val="1541860136"/>
                  </a:ext>
                </a:extLst>
              </a:tr>
              <a:tr h="363373">
                <a:tc>
                  <a:txBody>
                    <a:bodyPr/>
                    <a:lstStyle/>
                    <a:p>
                      <a:pPr algn="l"/>
                      <a:r>
                        <a:rPr lang="en-US" sz="2200">
                          <a:effectLst/>
                          <a:latin typeface="Verdana" panose="020B0604030504040204" pitchFamily="34" charset="0"/>
                          <a:ea typeface="Verdana" panose="020B0604030504040204" pitchFamily="34" charset="0"/>
                          <a:cs typeface="Verdana" panose="020B0604030504040204" pitchFamily="34" charset="0"/>
                        </a:rPr>
                        <a:t>Medicaid Amt Reimbursed (Scaled)</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255290</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1799</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142</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&lt; 2e-16</a:t>
                      </a:r>
                    </a:p>
                  </a:txBody>
                  <a:tcPr marL="65929" marR="65929" marT="32965" marB="32965" anchor="ctr">
                    <a:lnL>
                      <a:noFill/>
                    </a:lnL>
                    <a:lnR>
                      <a:noFill/>
                    </a:lnR>
                    <a:lnT>
                      <a:noFill/>
                    </a:lnT>
                    <a:lnB>
                      <a:noFill/>
                    </a:lnB>
                    <a:solidFill>
                      <a:schemeClr val="bg1"/>
                    </a:solidFill>
                  </a:tcPr>
                </a:tc>
                <a:extLst>
                  <a:ext uri="{0D108BD9-81ED-4DB2-BD59-A6C34878D82A}">
                    <a16:rowId xmlns:a16="http://schemas.microsoft.com/office/drawing/2014/main" val="970197800"/>
                  </a:ext>
                </a:extLst>
              </a:tr>
              <a:tr h="343310">
                <a:tc>
                  <a:txBody>
                    <a:bodyPr/>
                    <a:lstStyle/>
                    <a:p>
                      <a:pPr algn="l"/>
                      <a:r>
                        <a:rPr lang="en-US" sz="2200">
                          <a:effectLst/>
                          <a:latin typeface="Verdana" panose="020B0604030504040204" pitchFamily="34" charset="0"/>
                          <a:ea typeface="Verdana" panose="020B0604030504040204" pitchFamily="34" charset="0"/>
                          <a:cs typeface="Verdana" panose="020B0604030504040204" pitchFamily="34" charset="0"/>
                        </a:rPr>
                        <a:t>Number of Prescriptions (Scaled)</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2963644</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4013</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739</a:t>
                      </a:r>
                    </a:p>
                  </a:txBody>
                  <a:tcPr marL="65929" marR="65929" marT="32965" marB="32965" anchor="ctr">
                    <a:lnL>
                      <a:noFill/>
                    </a:lnL>
                    <a:lnR>
                      <a:noFill/>
                    </a:lnR>
                    <a:lnT>
                      <a:noFill/>
                    </a:lnT>
                    <a:lnB>
                      <a:noFill/>
                    </a:lnB>
                    <a:solidFill>
                      <a:schemeClr val="bg1"/>
                    </a:solidFill>
                  </a:tcPr>
                </a:tc>
                <a:tc>
                  <a:txBody>
                    <a:bodyPr/>
                    <a:lstStyle/>
                    <a:p>
                      <a:pPr algn="ctr"/>
                      <a:r>
                        <a:rPr lang="en-US" sz="2200">
                          <a:effectLst/>
                          <a:latin typeface="Verdana" panose="020B0604030504040204" pitchFamily="34" charset="0"/>
                          <a:ea typeface="Verdana" panose="020B0604030504040204" pitchFamily="34" charset="0"/>
                          <a:cs typeface="Verdana" panose="020B0604030504040204" pitchFamily="34" charset="0"/>
                        </a:rPr>
                        <a:t>&lt; 2e-16</a:t>
                      </a:r>
                    </a:p>
                  </a:txBody>
                  <a:tcPr marL="65929" marR="65929" marT="32965" marB="32965" anchor="ctr">
                    <a:lnL>
                      <a:noFill/>
                    </a:lnL>
                    <a:lnR>
                      <a:noFill/>
                    </a:lnR>
                    <a:lnT>
                      <a:noFill/>
                    </a:lnT>
                    <a:lnB>
                      <a:noFill/>
                    </a:lnB>
                    <a:solidFill>
                      <a:schemeClr val="bg1"/>
                    </a:solidFill>
                  </a:tcPr>
                </a:tc>
                <a:extLst>
                  <a:ext uri="{0D108BD9-81ED-4DB2-BD59-A6C34878D82A}">
                    <a16:rowId xmlns:a16="http://schemas.microsoft.com/office/drawing/2014/main" val="852271602"/>
                  </a:ext>
                </a:extLst>
              </a:tr>
            </a:tbl>
          </a:graphicData>
        </a:graphic>
      </p:graphicFrame>
    </p:spTree>
    <p:extLst>
      <p:ext uri="{BB962C8B-B14F-4D97-AF65-F5344CB8AC3E}">
        <p14:creationId xmlns:p14="http://schemas.microsoft.com/office/powerpoint/2010/main" val="120055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6BAB2"/>
        </a:solidFill>
        <a:effectLst/>
      </p:bgPr>
    </p:bg>
    <p:spTree>
      <p:nvGrpSpPr>
        <p:cNvPr id="1" name="">
          <a:extLst>
            <a:ext uri="{FF2B5EF4-FFF2-40B4-BE49-F238E27FC236}">
              <a16:creationId xmlns:a16="http://schemas.microsoft.com/office/drawing/2014/main" id="{FCD2B075-3914-DC32-A75C-6CCC295B72F3}"/>
            </a:ext>
          </a:extLst>
        </p:cNvPr>
        <p:cNvGrpSpPr/>
        <p:nvPr/>
      </p:nvGrpSpPr>
      <p:grpSpPr>
        <a:xfrm>
          <a:off x="0" y="0"/>
          <a:ext cx="0" cy="0"/>
          <a:chOff x="0" y="0"/>
          <a:chExt cx="0" cy="0"/>
        </a:xfrm>
      </p:grpSpPr>
      <p:sp>
        <p:nvSpPr>
          <p:cNvPr id="91" name="Object 18">
            <a:extLst>
              <a:ext uri="{FF2B5EF4-FFF2-40B4-BE49-F238E27FC236}">
                <a16:creationId xmlns:a16="http://schemas.microsoft.com/office/drawing/2014/main" id="{082C11F3-FE50-8439-DC75-4B697C63ED44}"/>
              </a:ext>
            </a:extLst>
          </p:cNvPr>
          <p:cNvSpPr/>
          <p:nvPr/>
        </p:nvSpPr>
        <p:spPr>
          <a:xfrm>
            <a:off x="0" y="5092700"/>
            <a:ext cx="12188952" cy="1763587"/>
          </a:xfrm>
          <a:prstGeom prst="rect">
            <a:avLst/>
          </a:prstGeom>
          <a:solidFill>
            <a:srgbClr val="026666"/>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 name="Object 1">
            <a:extLst>
              <a:ext uri="{FF2B5EF4-FFF2-40B4-BE49-F238E27FC236}">
                <a16:creationId xmlns:a16="http://schemas.microsoft.com/office/drawing/2014/main" id="{1754A9A3-3666-1E83-90E3-98E1346A5C78}"/>
              </a:ext>
            </a:extLst>
          </p:cNvPr>
          <p:cNvSpPr/>
          <p:nvPr/>
        </p:nvSpPr>
        <p:spPr>
          <a:xfrm>
            <a:off x="0" y="1"/>
            <a:ext cx="12188952" cy="716726"/>
          </a:xfrm>
          <a:prstGeom prst="rect">
            <a:avLst/>
          </a:prstGeom>
          <a:noFill/>
        </p:spPr>
        <p:txBody>
          <a:bodyPr wrap="square" lIns="0" tIns="0" rIns="0" bIns="0" rtlCol="0" anchor="ctr"/>
          <a:lstStyle/>
          <a:p>
            <a:pPr algn="ctr">
              <a:buNone/>
            </a:pPr>
            <a:r>
              <a:rPr lang="en-US" sz="3750" b="1">
                <a:solidFill>
                  <a:srgbClr val="333333"/>
                </a:solidFill>
                <a:latin typeface="Verdana" panose="020B0604030504040204" pitchFamily="34" charset="0"/>
                <a:ea typeface="Verdana" panose="020B0604030504040204" pitchFamily="34" charset="0"/>
                <a:cs typeface="Verdana" panose="020B0604030504040204" pitchFamily="34" charset="0"/>
              </a:rPr>
              <a:t>Model 1: Multiple Linear Regression Results</a:t>
            </a:r>
            <a:endParaRPr lang="en-US" sz="3750">
              <a:latin typeface="Verdana" panose="020B0604030504040204" pitchFamily="34" charset="0"/>
              <a:ea typeface="Verdana" panose="020B0604030504040204" pitchFamily="34" charset="0"/>
              <a:cs typeface="Verdana" panose="020B0604030504040204" pitchFamily="34" charset="0"/>
            </a:endParaRPr>
          </a:p>
        </p:txBody>
      </p:sp>
      <p:sp>
        <p:nvSpPr>
          <p:cNvPr id="3" name="Object 2">
            <a:extLst>
              <a:ext uri="{FF2B5EF4-FFF2-40B4-BE49-F238E27FC236}">
                <a16:creationId xmlns:a16="http://schemas.microsoft.com/office/drawing/2014/main" id="{C0E9E272-9470-CFB9-9A7A-8FC5A24B7088}"/>
              </a:ext>
            </a:extLst>
          </p:cNvPr>
          <p:cNvSpPr/>
          <p:nvPr/>
        </p:nvSpPr>
        <p:spPr>
          <a:xfrm>
            <a:off x="0" y="5232653"/>
            <a:ext cx="12188952" cy="1625347"/>
          </a:xfrm>
          <a:prstGeom prst="rect">
            <a:avLst/>
          </a:prstGeom>
          <a:noFill/>
        </p:spPr>
        <p:txBody>
          <a:bodyPr wrap="square" lIns="0" tIns="0" rIns="0" bIns="0" rtlCol="0" anchor="t"/>
          <a:lstStyle/>
          <a:p>
            <a:pPr algn="ctr">
              <a:spcBef>
                <a:spcPts val="578"/>
              </a:spcBef>
              <a:buNone/>
            </a:pPr>
            <a:r>
              <a:rPr lang="en-US" sz="2400">
                <a:solidFill>
                  <a:schemeClr val="bg1"/>
                </a:solidFill>
                <a:latin typeface="Verdana" panose="020B0604030504040204" pitchFamily="34" charset="0"/>
                <a:ea typeface="Verdana" panose="020B0604030504040204" pitchFamily="34" charset="0"/>
                <a:cs typeface="Verdana" panose="020B0604030504040204" pitchFamily="34" charset="0"/>
              </a:rPr>
              <a:t>Units Reimbursed = 13836 − 17925×Personal Income(Scaled) − 16587×GDP per State(Scaled) + 8453×Poverty Index(Scaled) + 15508×Temp Index(Scaled) + 80725×Non-Medicaid Amount Reimbursed(Scaled) + 3142535xNumber of Prescriptions(Scaled)</a:t>
            </a:r>
          </a:p>
        </p:txBody>
      </p:sp>
      <p:sp>
        <p:nvSpPr>
          <p:cNvPr id="87" name="Object 86">
            <a:extLst>
              <a:ext uri="{FF2B5EF4-FFF2-40B4-BE49-F238E27FC236}">
                <a16:creationId xmlns:a16="http://schemas.microsoft.com/office/drawing/2014/main" id="{24C8E30D-ED2D-E91A-9062-EE273A359F1D}"/>
              </a:ext>
            </a:extLst>
          </p:cNvPr>
          <p:cNvSpPr/>
          <p:nvPr/>
        </p:nvSpPr>
        <p:spPr>
          <a:xfrm>
            <a:off x="11750912" y="6509677"/>
            <a:ext cx="247588"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Table 4">
            <a:extLst>
              <a:ext uri="{FF2B5EF4-FFF2-40B4-BE49-F238E27FC236}">
                <a16:creationId xmlns:a16="http://schemas.microsoft.com/office/drawing/2014/main" id="{B56EBA99-779B-44C7-CC54-A6520F9B5CDE}"/>
              </a:ext>
            </a:extLst>
          </p:cNvPr>
          <p:cNvGraphicFramePr>
            <a:graphicFrameLocks noGrp="1"/>
          </p:cNvGraphicFramePr>
          <p:nvPr>
            <p:extLst>
              <p:ext uri="{D42A27DB-BD31-4B8C-83A1-F6EECF244321}">
                <p14:modId xmlns:p14="http://schemas.microsoft.com/office/powerpoint/2010/main" val="3023551840"/>
              </p:ext>
            </p:extLst>
          </p:nvPr>
        </p:nvGraphicFramePr>
        <p:xfrm>
          <a:off x="0" y="1508272"/>
          <a:ext cx="5041900" cy="2539570"/>
        </p:xfrm>
        <a:graphic>
          <a:graphicData uri="http://schemas.openxmlformats.org/drawingml/2006/table">
            <a:tbl>
              <a:tblPr bandRow="1">
                <a:tableStyleId>{5C22544A-7EE6-4342-B048-85BDC9FD1C3A}</a:tableStyleId>
              </a:tblPr>
              <a:tblGrid>
                <a:gridCol w="3111499">
                  <a:extLst>
                    <a:ext uri="{9D8B030D-6E8A-4147-A177-3AD203B41FA5}">
                      <a16:colId xmlns:a16="http://schemas.microsoft.com/office/drawing/2014/main" val="472590689"/>
                    </a:ext>
                  </a:extLst>
                </a:gridCol>
                <a:gridCol w="1930401">
                  <a:extLst>
                    <a:ext uri="{9D8B030D-6E8A-4147-A177-3AD203B41FA5}">
                      <a16:colId xmlns:a16="http://schemas.microsoft.com/office/drawing/2014/main" val="4007481949"/>
                    </a:ext>
                  </a:extLst>
                </a:gridCol>
              </a:tblGrid>
              <a:tr h="239798">
                <a:tc>
                  <a:txBody>
                    <a:bodyPr/>
                    <a:lstStyle/>
                    <a:p>
                      <a:pPr algn="ctr" fontAlgn="b"/>
                      <a:r>
                        <a:rPr lang="en-US" sz="2200" b="1">
                          <a:solidFill>
                            <a:schemeClr val="bg1"/>
                          </a:solidFill>
                          <a:effectLst/>
                          <a:latin typeface="Verdana"/>
                        </a:rPr>
                        <a:t>Metric</a:t>
                      </a:r>
                    </a:p>
                  </a:txBody>
                  <a:tcPr marL="9525" marR="9525" marT="9525" marB="0" anchor="b">
                    <a:lnL>
                      <a:noFill/>
                    </a:lnL>
                    <a:lnR>
                      <a:noFill/>
                    </a:lnR>
                    <a:lnT>
                      <a:noFill/>
                    </a:lnT>
                    <a:lnB>
                      <a:noFill/>
                    </a:lnB>
                    <a:solidFill>
                      <a:srgbClr val="036666"/>
                    </a:solidFill>
                  </a:tcPr>
                </a:tc>
                <a:tc>
                  <a:txBody>
                    <a:bodyPr/>
                    <a:lstStyle/>
                    <a:p>
                      <a:pPr algn="ctr" fontAlgn="b"/>
                      <a:r>
                        <a:rPr lang="en-US" sz="2200" b="1">
                          <a:solidFill>
                            <a:schemeClr val="bg1"/>
                          </a:solidFill>
                          <a:effectLst/>
                          <a:latin typeface="Verdana"/>
                        </a:rPr>
                        <a:t>Value</a:t>
                      </a:r>
                    </a:p>
                  </a:txBody>
                  <a:tcPr marL="9525" marR="9525" marT="9525" marB="0" anchor="b">
                    <a:lnL>
                      <a:noFill/>
                    </a:lnL>
                    <a:lnR>
                      <a:noFill/>
                    </a:lnR>
                    <a:lnT>
                      <a:noFill/>
                    </a:lnT>
                    <a:lnB>
                      <a:noFill/>
                    </a:lnB>
                    <a:solidFill>
                      <a:srgbClr val="036666"/>
                    </a:solidFill>
                  </a:tcPr>
                </a:tc>
                <a:extLst>
                  <a:ext uri="{0D108BD9-81ED-4DB2-BD59-A6C34878D82A}">
                    <a16:rowId xmlns:a16="http://schemas.microsoft.com/office/drawing/2014/main" val="4036188195"/>
                  </a:ext>
                </a:extLst>
              </a:tr>
              <a:tr h="444070">
                <a:tc>
                  <a:txBody>
                    <a:bodyPr/>
                    <a:lstStyle/>
                    <a:p>
                      <a:pPr algn="ctr" fontAlgn="b"/>
                      <a:r>
                        <a:rPr lang="en-US" sz="2200">
                          <a:effectLst/>
                          <a:latin typeface="Verdana"/>
                        </a:rPr>
                        <a:t>Multiple R-squared</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0.6856</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717125611"/>
                  </a:ext>
                </a:extLst>
              </a:tr>
              <a:tr h="444070">
                <a:tc>
                  <a:txBody>
                    <a:bodyPr/>
                    <a:lstStyle/>
                    <a:p>
                      <a:pPr algn="ctr" fontAlgn="b"/>
                      <a:r>
                        <a:rPr lang="en-US" sz="2200">
                          <a:effectLst/>
                          <a:latin typeface="Verdana"/>
                        </a:rPr>
                        <a:t>Adjusted R-squared</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0.6856</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665545036"/>
                  </a:ext>
                </a:extLst>
              </a:tr>
              <a:tr h="444070">
                <a:tc>
                  <a:txBody>
                    <a:bodyPr/>
                    <a:lstStyle/>
                    <a:p>
                      <a:pPr algn="ctr" fontAlgn="b"/>
                      <a:r>
                        <a:rPr lang="en-US" sz="2200">
                          <a:effectLst/>
                          <a:latin typeface="Verdana"/>
                        </a:rPr>
                        <a:t>F-statistic</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1.11e+05</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985218254"/>
                  </a:ext>
                </a:extLst>
              </a:tr>
              <a:tr h="418485">
                <a:tc>
                  <a:txBody>
                    <a:bodyPr/>
                    <a:lstStyle/>
                    <a:p>
                      <a:pPr algn="ctr" fontAlgn="b"/>
                      <a:r>
                        <a:rPr lang="en-US" sz="2200">
                          <a:effectLst/>
                          <a:latin typeface="Verdana"/>
                        </a:rPr>
                        <a:t>F-statistic p-value</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&lt;2.2e-16</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51933345"/>
                  </a:ext>
                </a:extLst>
              </a:tr>
              <a:tr h="444070">
                <a:tc>
                  <a:txBody>
                    <a:bodyPr/>
                    <a:lstStyle/>
                    <a:p>
                      <a:pPr algn="ctr" fontAlgn="b"/>
                      <a:r>
                        <a:rPr lang="en-US" sz="2200">
                          <a:effectLst/>
                          <a:latin typeface="Verdana"/>
                        </a:rPr>
                        <a:t>Test Set R-squared</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0.6737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667691970"/>
                  </a:ext>
                </a:extLst>
              </a:tr>
            </a:tbl>
          </a:graphicData>
        </a:graphic>
      </p:graphicFrame>
      <p:graphicFrame>
        <p:nvGraphicFramePr>
          <p:cNvPr id="6" name="Table 5">
            <a:extLst>
              <a:ext uri="{FF2B5EF4-FFF2-40B4-BE49-F238E27FC236}">
                <a16:creationId xmlns:a16="http://schemas.microsoft.com/office/drawing/2014/main" id="{39C00AB8-B6F3-680E-64D4-1D22C76EFA94}"/>
              </a:ext>
            </a:extLst>
          </p:cNvPr>
          <p:cNvGraphicFramePr>
            <a:graphicFrameLocks noGrp="1"/>
          </p:cNvGraphicFramePr>
          <p:nvPr>
            <p:extLst>
              <p:ext uri="{D42A27DB-BD31-4B8C-83A1-F6EECF244321}">
                <p14:modId xmlns:p14="http://schemas.microsoft.com/office/powerpoint/2010/main" val="3335082504"/>
              </p:ext>
            </p:extLst>
          </p:nvPr>
        </p:nvGraphicFramePr>
        <p:xfrm>
          <a:off x="5158223" y="961974"/>
          <a:ext cx="7033777" cy="3632167"/>
        </p:xfrm>
        <a:graphic>
          <a:graphicData uri="http://schemas.openxmlformats.org/drawingml/2006/table">
            <a:tbl>
              <a:tblPr firstRow="1"/>
              <a:tblGrid>
                <a:gridCol w="4928577">
                  <a:extLst>
                    <a:ext uri="{9D8B030D-6E8A-4147-A177-3AD203B41FA5}">
                      <a16:colId xmlns:a16="http://schemas.microsoft.com/office/drawing/2014/main" val="745603717"/>
                    </a:ext>
                  </a:extLst>
                </a:gridCol>
                <a:gridCol w="2105200">
                  <a:extLst>
                    <a:ext uri="{9D8B030D-6E8A-4147-A177-3AD203B41FA5}">
                      <a16:colId xmlns:a16="http://schemas.microsoft.com/office/drawing/2014/main" val="2140660169"/>
                    </a:ext>
                  </a:extLst>
                </a:gridCol>
              </a:tblGrid>
              <a:tr h="471465">
                <a:tc>
                  <a:txBody>
                    <a:bodyPr/>
                    <a:lstStyle/>
                    <a:p>
                      <a:r>
                        <a:rPr lang="en-US" sz="2400" b="1">
                          <a:solidFill>
                            <a:schemeClr val="bg1"/>
                          </a:solidFill>
                          <a:latin typeface="Verdana"/>
                          <a:ea typeface="Verdana"/>
                          <a:cs typeface="Verdana" panose="020B0604030504040204" pitchFamily="34" charset="0"/>
                        </a:rPr>
                        <a:t>Variable</a:t>
                      </a:r>
                    </a:p>
                  </a:txBody>
                  <a:tcPr anchor="ctr">
                    <a:lnL>
                      <a:noFill/>
                    </a:lnL>
                    <a:lnR>
                      <a:noFill/>
                    </a:lnR>
                    <a:lnT>
                      <a:noFill/>
                    </a:lnT>
                    <a:lnB>
                      <a:noFill/>
                    </a:lnB>
                    <a:solidFill>
                      <a:srgbClr val="036666"/>
                    </a:solidFill>
                  </a:tcPr>
                </a:tc>
                <a:tc>
                  <a:txBody>
                    <a:bodyPr/>
                    <a:lstStyle/>
                    <a:p>
                      <a:pPr algn="ctr"/>
                      <a:r>
                        <a:rPr lang="en-US" sz="2400" b="1">
                          <a:solidFill>
                            <a:schemeClr val="bg1"/>
                          </a:solidFill>
                          <a:effectLst/>
                          <a:latin typeface="Verdana"/>
                          <a:ea typeface="Verdana"/>
                          <a:cs typeface="Verdana" panose="020B0604030504040204" pitchFamily="34" charset="0"/>
                        </a:rPr>
                        <a:t>VIF Value</a:t>
                      </a:r>
                    </a:p>
                  </a:txBody>
                  <a:tcPr anchor="ctr">
                    <a:lnL>
                      <a:noFill/>
                    </a:lnL>
                    <a:lnR>
                      <a:noFill/>
                    </a:lnR>
                    <a:lnT>
                      <a:noFill/>
                    </a:lnT>
                    <a:lnB>
                      <a:noFill/>
                    </a:lnB>
                    <a:solidFill>
                      <a:srgbClr val="036666"/>
                    </a:solidFill>
                  </a:tcPr>
                </a:tc>
                <a:extLst>
                  <a:ext uri="{0D108BD9-81ED-4DB2-BD59-A6C34878D82A}">
                    <a16:rowId xmlns:a16="http://schemas.microsoft.com/office/drawing/2014/main" val="3977733640"/>
                  </a:ext>
                </a:extLst>
              </a:tr>
              <a:tr h="471465">
                <a:tc>
                  <a:txBody>
                    <a:bodyPr/>
                    <a:lstStyle/>
                    <a:p>
                      <a:pPr algn="l"/>
                      <a:r>
                        <a:rPr lang="en-US" sz="2200">
                          <a:latin typeface="Verdana"/>
                          <a:ea typeface="Verdana"/>
                          <a:cs typeface="Verdana" panose="020B0604030504040204" pitchFamily="34" charset="0"/>
                        </a:rPr>
                        <a:t>GDP per State (Scaled)</a:t>
                      </a:r>
                    </a:p>
                  </a:txBody>
                  <a:tcPr anchor="ctr">
                    <a:lnL>
                      <a:noFill/>
                    </a:lnL>
                    <a:lnR>
                      <a:noFill/>
                    </a:lnR>
                    <a:lnT>
                      <a:noFill/>
                    </a:lnT>
                    <a:lnB>
                      <a:noFill/>
                    </a:lnB>
                    <a:solidFill>
                      <a:schemeClr val="bg1"/>
                    </a:solidFill>
                  </a:tcPr>
                </a:tc>
                <a:tc>
                  <a:txBody>
                    <a:bodyPr/>
                    <a:lstStyle/>
                    <a:p>
                      <a:pPr algn="ctr"/>
                      <a:r>
                        <a:rPr lang="en-US" sz="2200">
                          <a:effectLst/>
                          <a:latin typeface="Verdana"/>
                          <a:ea typeface="Verdana"/>
                          <a:cs typeface="Verdana" panose="020B0604030504040204" pitchFamily="34" charset="0"/>
                        </a:rPr>
                        <a:t>1.210120</a:t>
                      </a:r>
                    </a:p>
                  </a:txBody>
                  <a:tcPr anchor="ctr">
                    <a:lnL>
                      <a:noFill/>
                    </a:lnL>
                    <a:lnR>
                      <a:noFill/>
                    </a:lnR>
                    <a:lnT>
                      <a:noFill/>
                    </a:lnT>
                    <a:lnB>
                      <a:noFill/>
                    </a:lnB>
                    <a:solidFill>
                      <a:schemeClr val="bg1"/>
                    </a:solidFill>
                  </a:tcPr>
                </a:tc>
                <a:extLst>
                  <a:ext uri="{0D108BD9-81ED-4DB2-BD59-A6C34878D82A}">
                    <a16:rowId xmlns:a16="http://schemas.microsoft.com/office/drawing/2014/main" val="4137664489"/>
                  </a:ext>
                </a:extLst>
              </a:tr>
              <a:tr h="512842">
                <a:tc>
                  <a:txBody>
                    <a:bodyPr/>
                    <a:lstStyle/>
                    <a:p>
                      <a:pPr algn="l"/>
                      <a:r>
                        <a:rPr lang="en-US" sz="2200">
                          <a:latin typeface="Verdana"/>
                          <a:ea typeface="Verdana"/>
                          <a:cs typeface="Verdana" panose="020B0604030504040204" pitchFamily="34" charset="0"/>
                        </a:rPr>
                        <a:t>Poverty Index (Scaled)</a:t>
                      </a:r>
                    </a:p>
                  </a:txBody>
                  <a:tcPr anchor="ctr">
                    <a:lnL>
                      <a:noFill/>
                    </a:lnL>
                    <a:lnR>
                      <a:noFill/>
                    </a:lnR>
                    <a:lnT>
                      <a:noFill/>
                    </a:lnT>
                    <a:lnB>
                      <a:noFill/>
                    </a:lnB>
                    <a:solidFill>
                      <a:schemeClr val="bg1"/>
                    </a:solidFill>
                  </a:tcPr>
                </a:tc>
                <a:tc>
                  <a:txBody>
                    <a:bodyPr/>
                    <a:lstStyle/>
                    <a:p>
                      <a:pPr algn="ctr"/>
                      <a:r>
                        <a:rPr lang="en-US" sz="2200">
                          <a:effectLst/>
                          <a:latin typeface="Verdana"/>
                          <a:ea typeface="Verdana"/>
                          <a:cs typeface="Verdana" panose="020B0604030504040204" pitchFamily="34" charset="0"/>
                        </a:rPr>
                        <a:t>2.523569</a:t>
                      </a:r>
                    </a:p>
                  </a:txBody>
                  <a:tcPr anchor="ctr">
                    <a:lnL>
                      <a:noFill/>
                    </a:lnL>
                    <a:lnR>
                      <a:noFill/>
                    </a:lnR>
                    <a:lnT>
                      <a:noFill/>
                    </a:lnT>
                    <a:lnB>
                      <a:noFill/>
                    </a:lnB>
                    <a:solidFill>
                      <a:schemeClr val="bg1"/>
                    </a:solidFill>
                  </a:tcPr>
                </a:tc>
                <a:extLst>
                  <a:ext uri="{0D108BD9-81ED-4DB2-BD59-A6C34878D82A}">
                    <a16:rowId xmlns:a16="http://schemas.microsoft.com/office/drawing/2014/main" val="846053566"/>
                  </a:ext>
                </a:extLst>
              </a:tr>
              <a:tr h="471465">
                <a:tc>
                  <a:txBody>
                    <a:bodyPr/>
                    <a:lstStyle/>
                    <a:p>
                      <a:pPr algn="l"/>
                      <a:r>
                        <a:rPr lang="en-US" sz="2200">
                          <a:latin typeface="Verdana"/>
                          <a:ea typeface="Verdana"/>
                          <a:cs typeface="Verdana" panose="020B0604030504040204" pitchFamily="34" charset="0"/>
                        </a:rPr>
                        <a:t>Temperature Index (Scaled)</a:t>
                      </a:r>
                    </a:p>
                  </a:txBody>
                  <a:tcPr anchor="ctr">
                    <a:lnL>
                      <a:noFill/>
                    </a:lnL>
                    <a:lnR>
                      <a:noFill/>
                    </a:lnR>
                    <a:lnT>
                      <a:noFill/>
                    </a:lnT>
                    <a:lnB>
                      <a:noFill/>
                    </a:lnB>
                    <a:solidFill>
                      <a:schemeClr val="bg1"/>
                    </a:solidFill>
                  </a:tcPr>
                </a:tc>
                <a:tc>
                  <a:txBody>
                    <a:bodyPr/>
                    <a:lstStyle/>
                    <a:p>
                      <a:pPr algn="ctr"/>
                      <a:r>
                        <a:rPr lang="en-US" sz="2200">
                          <a:effectLst/>
                          <a:latin typeface="Verdana"/>
                          <a:ea typeface="Verdana"/>
                          <a:cs typeface="Verdana" panose="020B0604030504040204" pitchFamily="34" charset="0"/>
                        </a:rPr>
                        <a:t>1.366394</a:t>
                      </a:r>
                    </a:p>
                  </a:txBody>
                  <a:tcPr anchor="ctr">
                    <a:lnL>
                      <a:noFill/>
                    </a:lnL>
                    <a:lnR>
                      <a:noFill/>
                    </a:lnR>
                    <a:lnT>
                      <a:noFill/>
                    </a:lnT>
                    <a:lnB>
                      <a:noFill/>
                    </a:lnB>
                    <a:solidFill>
                      <a:schemeClr val="bg1"/>
                    </a:solidFill>
                  </a:tcPr>
                </a:tc>
                <a:extLst>
                  <a:ext uri="{0D108BD9-81ED-4DB2-BD59-A6C34878D82A}">
                    <a16:rowId xmlns:a16="http://schemas.microsoft.com/office/drawing/2014/main" val="3704614742"/>
                  </a:ext>
                </a:extLst>
              </a:tr>
              <a:tr h="471465">
                <a:tc>
                  <a:txBody>
                    <a:bodyPr/>
                    <a:lstStyle/>
                    <a:p>
                      <a:pPr algn="l"/>
                      <a:r>
                        <a:rPr lang="en-US" sz="2200" err="1">
                          <a:latin typeface="Verdana"/>
                          <a:ea typeface="Verdana"/>
                          <a:cs typeface="Verdana" panose="020B0604030504040204" pitchFamily="34" charset="0"/>
                        </a:rPr>
                        <a:t>NonMedicaid</a:t>
                      </a:r>
                      <a:r>
                        <a:rPr lang="en-US" sz="2200">
                          <a:latin typeface="Verdana"/>
                          <a:ea typeface="Verdana"/>
                          <a:cs typeface="Verdana" panose="020B0604030504040204" pitchFamily="34" charset="0"/>
                        </a:rPr>
                        <a:t> Amount Reimbursed (Scaled)</a:t>
                      </a:r>
                    </a:p>
                  </a:txBody>
                  <a:tcPr anchor="ctr">
                    <a:lnL>
                      <a:noFill/>
                    </a:lnL>
                    <a:lnR>
                      <a:noFill/>
                    </a:lnR>
                    <a:lnT>
                      <a:noFill/>
                    </a:lnT>
                    <a:lnB>
                      <a:noFill/>
                    </a:lnB>
                    <a:solidFill>
                      <a:schemeClr val="bg1"/>
                    </a:solidFill>
                  </a:tcPr>
                </a:tc>
                <a:tc>
                  <a:txBody>
                    <a:bodyPr/>
                    <a:lstStyle/>
                    <a:p>
                      <a:pPr algn="ctr"/>
                      <a:r>
                        <a:rPr lang="en-US" sz="2200">
                          <a:effectLst/>
                          <a:latin typeface="Verdana"/>
                          <a:ea typeface="Verdana"/>
                          <a:cs typeface="Verdana" panose="020B0604030504040204" pitchFamily="34" charset="0"/>
                        </a:rPr>
                        <a:t>1.008370</a:t>
                      </a:r>
                    </a:p>
                  </a:txBody>
                  <a:tcPr anchor="ctr">
                    <a:lnL>
                      <a:noFill/>
                    </a:lnL>
                    <a:lnR>
                      <a:noFill/>
                    </a:lnR>
                    <a:lnT>
                      <a:noFill/>
                    </a:lnT>
                    <a:lnB>
                      <a:noFill/>
                    </a:lnB>
                    <a:solidFill>
                      <a:schemeClr val="bg1"/>
                    </a:solidFill>
                  </a:tcPr>
                </a:tc>
                <a:extLst>
                  <a:ext uri="{0D108BD9-81ED-4DB2-BD59-A6C34878D82A}">
                    <a16:rowId xmlns:a16="http://schemas.microsoft.com/office/drawing/2014/main" val="2500770700"/>
                  </a:ext>
                </a:extLst>
              </a:tr>
              <a:tr h="471465">
                <a:tc>
                  <a:txBody>
                    <a:bodyPr/>
                    <a:lstStyle/>
                    <a:p>
                      <a:pPr algn="l"/>
                      <a:r>
                        <a:rPr lang="en-US" sz="2200">
                          <a:latin typeface="Verdana" panose="020B0604030504040204" pitchFamily="34" charset="0"/>
                          <a:ea typeface="Verdana" panose="020B0604030504040204" pitchFamily="34" charset="0"/>
                          <a:cs typeface="Verdana" panose="020B0604030504040204" pitchFamily="34" charset="0"/>
                        </a:rPr>
                        <a:t>Number of Prescriptions (Scaled)</a:t>
                      </a:r>
                    </a:p>
                  </a:txBody>
                  <a:tcPr anchor="ctr">
                    <a:lnL>
                      <a:noFill/>
                    </a:lnL>
                    <a:lnR>
                      <a:noFill/>
                    </a:lnR>
                    <a:lnT>
                      <a:noFill/>
                    </a:lnT>
                    <a:lnB>
                      <a:noFill/>
                    </a:lnB>
                    <a:solidFill>
                      <a:schemeClr val="bg1"/>
                    </a:solidFill>
                  </a:tcPr>
                </a:tc>
                <a:tc>
                  <a:txBody>
                    <a:bodyPr/>
                    <a:lstStyle/>
                    <a:p>
                      <a:pPr algn="ctr"/>
                      <a:r>
                        <a:rPr lang="en-US" sz="2200">
                          <a:effectLst/>
                          <a:latin typeface="Verdana"/>
                          <a:ea typeface="Verdana"/>
                          <a:cs typeface="Verdana" panose="020B0604030504040204" pitchFamily="34" charset="0"/>
                        </a:rPr>
                        <a:t>1.016373</a:t>
                      </a:r>
                    </a:p>
                  </a:txBody>
                  <a:tcPr anchor="ctr">
                    <a:lnL>
                      <a:noFill/>
                    </a:lnL>
                    <a:lnR>
                      <a:noFill/>
                    </a:lnR>
                    <a:lnT>
                      <a:noFill/>
                    </a:lnT>
                    <a:lnB>
                      <a:noFill/>
                    </a:lnB>
                    <a:solidFill>
                      <a:schemeClr val="bg1"/>
                    </a:solidFill>
                  </a:tcPr>
                </a:tc>
                <a:extLst>
                  <a:ext uri="{0D108BD9-81ED-4DB2-BD59-A6C34878D82A}">
                    <a16:rowId xmlns:a16="http://schemas.microsoft.com/office/drawing/2014/main" val="343475743"/>
                  </a:ext>
                </a:extLst>
              </a:tr>
              <a:tr h="4714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a:latin typeface="Verdana"/>
                          <a:ea typeface="Verdana"/>
                          <a:cs typeface="Verdana" panose="020B0604030504040204" pitchFamily="34" charset="0"/>
                        </a:rPr>
                        <a:t>Personal Income (Scaled)</a:t>
                      </a:r>
                    </a:p>
                  </a:txBody>
                  <a:tcPr anchor="ctr">
                    <a:lnL>
                      <a:noFill/>
                    </a:lnL>
                    <a:lnR>
                      <a:noFill/>
                    </a:lnR>
                    <a:lnT>
                      <a:noFill/>
                    </a:lnT>
                    <a:lnB>
                      <a:noFill/>
                    </a:lnB>
                    <a:solidFill>
                      <a:schemeClr val="bg1"/>
                    </a:solidFill>
                  </a:tcPr>
                </a:tc>
                <a:tc>
                  <a:txBody>
                    <a:bodyPr/>
                    <a:lstStyle/>
                    <a:p>
                      <a:pPr algn="ctr"/>
                      <a:r>
                        <a:rPr lang="en-US" sz="2200">
                          <a:effectLst/>
                          <a:latin typeface="Verdana"/>
                          <a:ea typeface="Verdana"/>
                          <a:cs typeface="Verdana" panose="020B0604030504040204" pitchFamily="34" charset="0"/>
                        </a:rPr>
                        <a:t>2.541849</a:t>
                      </a:r>
                      <a:endParaRPr lang="en-US" sz="2200">
                        <a:latin typeface="Verdana"/>
                        <a:ea typeface="Verdana"/>
                        <a:cs typeface="Verdana" panose="020B0604030504040204" pitchFamily="34" charset="0"/>
                      </a:endParaRPr>
                    </a:p>
                  </a:txBody>
                  <a:tcPr anchor="ctr">
                    <a:lnL>
                      <a:noFill/>
                    </a:lnL>
                    <a:lnR>
                      <a:noFill/>
                    </a:lnR>
                    <a:lnT>
                      <a:noFill/>
                    </a:lnT>
                    <a:lnB>
                      <a:noFill/>
                    </a:lnB>
                    <a:solidFill>
                      <a:schemeClr val="bg1"/>
                    </a:solidFill>
                  </a:tcPr>
                </a:tc>
                <a:extLst>
                  <a:ext uri="{0D108BD9-81ED-4DB2-BD59-A6C34878D82A}">
                    <a16:rowId xmlns:a16="http://schemas.microsoft.com/office/drawing/2014/main" val="3943063087"/>
                  </a:ext>
                </a:extLst>
              </a:tr>
            </a:tbl>
          </a:graphicData>
        </a:graphic>
      </p:graphicFrame>
    </p:spTree>
    <p:extLst>
      <p:ext uri="{BB962C8B-B14F-4D97-AF65-F5344CB8AC3E}">
        <p14:creationId xmlns:p14="http://schemas.microsoft.com/office/powerpoint/2010/main" val="4051239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6BAB2"/>
        </a:solidFill>
        <a:effectLst/>
      </p:bgPr>
    </p:bg>
    <p:spTree>
      <p:nvGrpSpPr>
        <p:cNvPr id="1" name="">
          <a:extLst>
            <a:ext uri="{FF2B5EF4-FFF2-40B4-BE49-F238E27FC236}">
              <a16:creationId xmlns:a16="http://schemas.microsoft.com/office/drawing/2014/main" id="{02F1128B-B187-239D-5517-1B897BCCBB14}"/>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B10C1123-ED53-4625-DEC6-9AA0C3E488CB}"/>
              </a:ext>
            </a:extLst>
          </p:cNvPr>
          <p:cNvSpPr/>
          <p:nvPr/>
        </p:nvSpPr>
        <p:spPr>
          <a:xfrm>
            <a:off x="0" y="1"/>
            <a:ext cx="12188952" cy="716726"/>
          </a:xfrm>
          <a:prstGeom prst="rect">
            <a:avLst/>
          </a:prstGeom>
          <a:noFill/>
        </p:spPr>
        <p:txBody>
          <a:bodyPr wrap="square" lIns="0" tIns="0" rIns="0" bIns="0" rtlCol="0" anchor="ctr"/>
          <a:lstStyle/>
          <a:p>
            <a:pPr algn="ctr">
              <a:buNone/>
            </a:pPr>
            <a:r>
              <a:rPr lang="en-US" sz="3750" b="1">
                <a:solidFill>
                  <a:srgbClr val="333333"/>
                </a:solidFill>
                <a:latin typeface="Verdana" panose="020B0604030504040204" pitchFamily="34" charset="0"/>
                <a:ea typeface="Verdana" panose="020B0604030504040204" pitchFamily="34" charset="0"/>
                <a:cs typeface="Verdana" panose="020B0604030504040204" pitchFamily="34" charset="0"/>
              </a:rPr>
              <a:t>Predictive Performance Comparison</a:t>
            </a:r>
            <a:endParaRPr lang="en-US" sz="3750">
              <a:latin typeface="Verdana" panose="020B0604030504040204" pitchFamily="34" charset="0"/>
              <a:ea typeface="Verdana" panose="020B0604030504040204" pitchFamily="34" charset="0"/>
              <a:cs typeface="Verdana" panose="020B0604030504040204" pitchFamily="34" charset="0"/>
            </a:endParaRPr>
          </a:p>
        </p:txBody>
      </p:sp>
      <p:sp>
        <p:nvSpPr>
          <p:cNvPr id="87" name="Object 86">
            <a:extLst>
              <a:ext uri="{FF2B5EF4-FFF2-40B4-BE49-F238E27FC236}">
                <a16:creationId xmlns:a16="http://schemas.microsoft.com/office/drawing/2014/main" id="{5502D56E-A82F-4C6E-A58F-C959BF84FCDE}"/>
              </a:ext>
            </a:extLst>
          </p:cNvPr>
          <p:cNvSpPr/>
          <p:nvPr/>
        </p:nvSpPr>
        <p:spPr>
          <a:xfrm>
            <a:off x="11750912" y="6509677"/>
            <a:ext cx="247588"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Table 4">
            <a:extLst>
              <a:ext uri="{FF2B5EF4-FFF2-40B4-BE49-F238E27FC236}">
                <a16:creationId xmlns:a16="http://schemas.microsoft.com/office/drawing/2014/main" id="{C16A5209-FB05-2E94-9C07-5F44AB15108D}"/>
              </a:ext>
            </a:extLst>
          </p:cNvPr>
          <p:cNvGraphicFramePr>
            <a:graphicFrameLocks noGrp="1"/>
          </p:cNvGraphicFramePr>
          <p:nvPr>
            <p:extLst>
              <p:ext uri="{D42A27DB-BD31-4B8C-83A1-F6EECF244321}">
                <p14:modId xmlns:p14="http://schemas.microsoft.com/office/powerpoint/2010/main" val="3301042458"/>
              </p:ext>
            </p:extLst>
          </p:nvPr>
        </p:nvGraphicFramePr>
        <p:xfrm>
          <a:off x="1098884" y="1720516"/>
          <a:ext cx="9994231" cy="3416968"/>
        </p:xfrm>
        <a:graphic>
          <a:graphicData uri="http://schemas.openxmlformats.org/drawingml/2006/table">
            <a:tbl>
              <a:tblPr bandRow="1">
                <a:tableStyleId>{5C22544A-7EE6-4342-B048-85BDC9FD1C3A}</a:tableStyleId>
              </a:tblPr>
              <a:tblGrid>
                <a:gridCol w="4679382">
                  <a:extLst>
                    <a:ext uri="{9D8B030D-6E8A-4147-A177-3AD203B41FA5}">
                      <a16:colId xmlns:a16="http://schemas.microsoft.com/office/drawing/2014/main" val="472590689"/>
                    </a:ext>
                  </a:extLst>
                </a:gridCol>
                <a:gridCol w="2547775">
                  <a:extLst>
                    <a:ext uri="{9D8B030D-6E8A-4147-A177-3AD203B41FA5}">
                      <a16:colId xmlns:a16="http://schemas.microsoft.com/office/drawing/2014/main" val="4007481949"/>
                    </a:ext>
                  </a:extLst>
                </a:gridCol>
                <a:gridCol w="2767074">
                  <a:extLst>
                    <a:ext uri="{9D8B030D-6E8A-4147-A177-3AD203B41FA5}">
                      <a16:colId xmlns:a16="http://schemas.microsoft.com/office/drawing/2014/main" val="3339099322"/>
                    </a:ext>
                  </a:extLst>
                </a:gridCol>
              </a:tblGrid>
              <a:tr h="499846">
                <a:tc>
                  <a:txBody>
                    <a:bodyPr/>
                    <a:lstStyle/>
                    <a:p>
                      <a:pPr algn="ctr" fontAlgn="b"/>
                      <a:r>
                        <a:rPr lang="en-US" sz="2200" b="1">
                          <a:solidFill>
                            <a:schemeClr val="bg1"/>
                          </a:solidFill>
                          <a:effectLst/>
                          <a:latin typeface="Verdana"/>
                        </a:rPr>
                        <a:t>Model</a:t>
                      </a:r>
                    </a:p>
                  </a:txBody>
                  <a:tcPr marL="9525" marR="9525" marT="9525" marB="0" anchor="b">
                    <a:lnL>
                      <a:noFill/>
                    </a:lnL>
                    <a:lnR>
                      <a:noFill/>
                    </a:lnR>
                    <a:lnT>
                      <a:noFill/>
                    </a:lnT>
                    <a:lnB>
                      <a:noFill/>
                    </a:lnB>
                    <a:solidFill>
                      <a:srgbClr val="036666"/>
                    </a:solidFill>
                  </a:tcPr>
                </a:tc>
                <a:tc>
                  <a:txBody>
                    <a:bodyPr/>
                    <a:lstStyle/>
                    <a:p>
                      <a:pPr algn="ctr" fontAlgn="b"/>
                      <a:r>
                        <a:rPr lang="en-US" sz="2200" b="1" baseline="0">
                          <a:solidFill>
                            <a:schemeClr val="bg1"/>
                          </a:solidFill>
                          <a:effectLst/>
                          <a:latin typeface="Verdana"/>
                        </a:rPr>
                        <a:t>R</a:t>
                      </a:r>
                      <a:r>
                        <a:rPr lang="en-US" sz="2200" b="1" baseline="30000">
                          <a:solidFill>
                            <a:schemeClr val="bg1"/>
                          </a:solidFill>
                          <a:effectLst/>
                          <a:latin typeface="Verdana"/>
                        </a:rPr>
                        <a:t>2 </a:t>
                      </a:r>
                      <a:r>
                        <a:rPr lang="en-US" sz="2200" b="1" baseline="0">
                          <a:solidFill>
                            <a:schemeClr val="bg1"/>
                          </a:solidFill>
                          <a:effectLst/>
                          <a:latin typeface="Verdana"/>
                        </a:rPr>
                        <a:t>Train</a:t>
                      </a:r>
                    </a:p>
                  </a:txBody>
                  <a:tcPr marL="9525" marR="9525" marT="9525" marB="0" anchor="b">
                    <a:lnL>
                      <a:noFill/>
                    </a:lnL>
                    <a:lnR>
                      <a:noFill/>
                    </a:lnR>
                    <a:lnT>
                      <a:noFill/>
                    </a:lnT>
                    <a:lnB>
                      <a:noFill/>
                    </a:lnB>
                    <a:solidFill>
                      <a:srgbClr val="036666"/>
                    </a:solidFill>
                  </a:tcPr>
                </a:tc>
                <a:tc>
                  <a:txBody>
                    <a:bodyPr/>
                    <a:lstStyle/>
                    <a:p>
                      <a:pPr algn="ctr" fontAlgn="b"/>
                      <a:r>
                        <a:rPr lang="en-US" sz="2200" b="1" baseline="0">
                          <a:solidFill>
                            <a:schemeClr val="bg1"/>
                          </a:solidFill>
                          <a:effectLst/>
                          <a:latin typeface="Verdana"/>
                        </a:rPr>
                        <a:t>R</a:t>
                      </a:r>
                      <a:r>
                        <a:rPr lang="en-US" sz="2200" b="1" baseline="30000">
                          <a:solidFill>
                            <a:schemeClr val="bg1"/>
                          </a:solidFill>
                          <a:effectLst/>
                          <a:latin typeface="Verdana"/>
                        </a:rPr>
                        <a:t>2 </a:t>
                      </a:r>
                      <a:r>
                        <a:rPr lang="en-US" sz="2200" b="1" baseline="0">
                          <a:solidFill>
                            <a:schemeClr val="bg1"/>
                          </a:solidFill>
                          <a:effectLst/>
                          <a:latin typeface="Verdana"/>
                        </a:rPr>
                        <a:t>Test</a:t>
                      </a:r>
                    </a:p>
                  </a:txBody>
                  <a:tcPr marL="9525" marR="9525" marT="9525" marB="0" anchor="b">
                    <a:lnL>
                      <a:noFill/>
                    </a:lnL>
                    <a:lnR>
                      <a:noFill/>
                    </a:lnR>
                    <a:lnT>
                      <a:noFill/>
                    </a:lnT>
                    <a:lnB>
                      <a:noFill/>
                    </a:lnB>
                    <a:solidFill>
                      <a:srgbClr val="036666"/>
                    </a:solidFill>
                  </a:tcPr>
                </a:tc>
                <a:extLst>
                  <a:ext uri="{0D108BD9-81ED-4DB2-BD59-A6C34878D82A}">
                    <a16:rowId xmlns:a16="http://schemas.microsoft.com/office/drawing/2014/main" val="4036188195"/>
                  </a:ext>
                </a:extLst>
              </a:tr>
              <a:tr h="643746">
                <a:tc>
                  <a:txBody>
                    <a:bodyPr/>
                    <a:lstStyle/>
                    <a:p>
                      <a:pPr algn="ctr" fontAlgn="b"/>
                      <a:r>
                        <a:rPr lang="en-US" sz="2200">
                          <a:effectLst/>
                          <a:latin typeface="Verdana"/>
                        </a:rPr>
                        <a:t>Linear (Full) Model</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0.6856</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0.6739</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717125611"/>
                  </a:ext>
                </a:extLst>
              </a:tr>
              <a:tr h="643746">
                <a:tc>
                  <a:txBody>
                    <a:bodyPr/>
                    <a:lstStyle/>
                    <a:p>
                      <a:pPr algn="ctr" fontAlgn="b"/>
                      <a:r>
                        <a:rPr lang="en-US" sz="2200">
                          <a:effectLst/>
                          <a:latin typeface="Verdana"/>
                        </a:rPr>
                        <a:t>Linear (Stepwise) Model</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0.6856</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0.6739</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665545036"/>
                  </a:ext>
                </a:extLst>
              </a:tr>
              <a:tr h="643746">
                <a:tc>
                  <a:txBody>
                    <a:bodyPr/>
                    <a:lstStyle/>
                    <a:p>
                      <a:pPr algn="ctr" fontAlgn="b"/>
                      <a:r>
                        <a:rPr lang="en-US" sz="2200">
                          <a:effectLst/>
                          <a:latin typeface="Verdana"/>
                        </a:rPr>
                        <a:t>Light Gradient Boost Model</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0.8932</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0.88</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985218254"/>
                  </a:ext>
                </a:extLst>
              </a:tr>
              <a:tr h="985884">
                <a:tc>
                  <a:txBody>
                    <a:bodyPr/>
                    <a:lstStyle/>
                    <a:p>
                      <a:pPr algn="ctr" fontAlgn="b"/>
                      <a:r>
                        <a:rPr lang="en-US" sz="2200" err="1">
                          <a:effectLst/>
                          <a:latin typeface="Verdana"/>
                        </a:rPr>
                        <a:t>eXtreme</a:t>
                      </a:r>
                      <a:r>
                        <a:rPr lang="en-US" sz="2200">
                          <a:effectLst/>
                          <a:latin typeface="Verdana"/>
                        </a:rPr>
                        <a:t> Gradient Boost Model</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0.9345</a:t>
                      </a:r>
                    </a:p>
                  </a:txBody>
                  <a:tcPr marL="9525" marR="9525" marT="9525" marB="0" anchor="b">
                    <a:lnL>
                      <a:noFill/>
                    </a:lnL>
                    <a:lnR>
                      <a:noFill/>
                    </a:lnR>
                    <a:lnT>
                      <a:noFill/>
                    </a:lnT>
                    <a:lnB>
                      <a:noFill/>
                    </a:lnB>
                    <a:solidFill>
                      <a:schemeClr val="bg1"/>
                    </a:solidFill>
                  </a:tcPr>
                </a:tc>
                <a:tc>
                  <a:txBody>
                    <a:bodyPr/>
                    <a:lstStyle/>
                    <a:p>
                      <a:pPr algn="ctr" fontAlgn="b"/>
                      <a:r>
                        <a:rPr lang="en-US" sz="2200">
                          <a:effectLst/>
                          <a:latin typeface="Verdana"/>
                        </a:rPr>
                        <a:t>0.8932</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51933345"/>
                  </a:ext>
                </a:extLst>
              </a:tr>
            </a:tbl>
          </a:graphicData>
        </a:graphic>
      </p:graphicFrame>
    </p:spTree>
    <p:extLst>
      <p:ext uri="{BB962C8B-B14F-4D97-AF65-F5344CB8AC3E}">
        <p14:creationId xmlns:p14="http://schemas.microsoft.com/office/powerpoint/2010/main" val="3736751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3DD8AFDB-9892-AE41-968D-8BB9DD55E6F9}"/>
            </a:ext>
          </a:extLst>
        </p:cNvPr>
        <p:cNvGrpSpPr/>
        <p:nvPr/>
      </p:nvGrpSpPr>
      <p:grpSpPr>
        <a:xfrm>
          <a:off x="0" y="0"/>
          <a:ext cx="0" cy="0"/>
          <a:chOff x="0" y="0"/>
          <a:chExt cx="0" cy="0"/>
        </a:xfrm>
      </p:grpSpPr>
      <p:pic>
        <p:nvPicPr>
          <p:cNvPr id="20" name="Picture 19" descr="A screenshot of a graph&#10;&#10;AI-generated content may be incorrect.">
            <a:extLst>
              <a:ext uri="{FF2B5EF4-FFF2-40B4-BE49-F238E27FC236}">
                <a16:creationId xmlns:a16="http://schemas.microsoft.com/office/drawing/2014/main" id="{0B3199A7-4C1C-E6DE-BE5C-9AF4051CA66A}"/>
              </a:ext>
            </a:extLst>
          </p:cNvPr>
          <p:cNvPicPr>
            <a:picLocks noChangeAspect="1"/>
          </p:cNvPicPr>
          <p:nvPr/>
        </p:nvPicPr>
        <p:blipFill>
          <a:blip r:embed="rId3"/>
          <a:srcRect t="5245" b="5078"/>
          <a:stretch/>
        </p:blipFill>
        <p:spPr>
          <a:xfrm>
            <a:off x="4997660" y="359702"/>
            <a:ext cx="6858000" cy="6149975"/>
          </a:xfrm>
          <a:prstGeom prst="rect">
            <a:avLst/>
          </a:prstGeom>
        </p:spPr>
      </p:pic>
      <p:sp>
        <p:nvSpPr>
          <p:cNvPr id="2" name="Object 1">
            <a:extLst>
              <a:ext uri="{FF2B5EF4-FFF2-40B4-BE49-F238E27FC236}">
                <a16:creationId xmlns:a16="http://schemas.microsoft.com/office/drawing/2014/main" id="{7CEFE74A-BE44-9368-08E0-6371354EB2B1}"/>
              </a:ext>
            </a:extLst>
          </p:cNvPr>
          <p:cNvSpPr/>
          <p:nvPr/>
        </p:nvSpPr>
        <p:spPr>
          <a:xfrm>
            <a:off x="75003" y="2834151"/>
            <a:ext cx="4779818" cy="1189698"/>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itchFamily="34" charset="0"/>
                <a:ea typeface="Verdana" pitchFamily="34" charset="-122"/>
                <a:cs typeface="Verdana" pitchFamily="34" charset="-120"/>
              </a:rPr>
              <a:t>Correlation Matrix</a:t>
            </a:r>
            <a:endParaRPr lang="en-US">
              <a:latin typeface="Verdana" panose="020B0604030504040204" pitchFamily="34" charset="0"/>
            </a:endParaRPr>
          </a:p>
        </p:txBody>
      </p:sp>
      <p:sp>
        <p:nvSpPr>
          <p:cNvPr id="15" name="Object 14">
            <a:extLst>
              <a:ext uri="{FF2B5EF4-FFF2-40B4-BE49-F238E27FC236}">
                <a16:creationId xmlns:a16="http://schemas.microsoft.com/office/drawing/2014/main" id="{BE02F5FD-BC3E-D3D4-D203-CC6E5EEC382F}"/>
              </a:ext>
            </a:extLst>
          </p:cNvPr>
          <p:cNvSpPr/>
          <p:nvPr/>
        </p:nvSpPr>
        <p:spPr>
          <a:xfrm>
            <a:off x="11855660" y="6509677"/>
            <a:ext cx="142839"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0" name="Oval 9">
            <a:extLst>
              <a:ext uri="{FF2B5EF4-FFF2-40B4-BE49-F238E27FC236}">
                <a16:creationId xmlns:a16="http://schemas.microsoft.com/office/drawing/2014/main" id="{E87E5CED-C31B-4A14-BEBD-B6132C896964}"/>
              </a:ext>
            </a:extLst>
          </p:cNvPr>
          <p:cNvSpPr/>
          <p:nvPr/>
        </p:nvSpPr>
        <p:spPr>
          <a:xfrm>
            <a:off x="9767453" y="789709"/>
            <a:ext cx="575241" cy="498764"/>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11" name="Oval 10">
            <a:extLst>
              <a:ext uri="{FF2B5EF4-FFF2-40B4-BE49-F238E27FC236}">
                <a16:creationId xmlns:a16="http://schemas.microsoft.com/office/drawing/2014/main" id="{6A192D06-7227-B5D1-5D5B-ACD911E37226}"/>
              </a:ext>
            </a:extLst>
          </p:cNvPr>
          <p:cNvSpPr/>
          <p:nvPr/>
        </p:nvSpPr>
        <p:spPr>
          <a:xfrm>
            <a:off x="5520759" y="789709"/>
            <a:ext cx="1267968" cy="498764"/>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12" name="Oval 11">
            <a:extLst>
              <a:ext uri="{FF2B5EF4-FFF2-40B4-BE49-F238E27FC236}">
                <a16:creationId xmlns:a16="http://schemas.microsoft.com/office/drawing/2014/main" id="{188327CF-63EB-14CA-4317-2CEFE211CB8C}"/>
              </a:ext>
            </a:extLst>
          </p:cNvPr>
          <p:cNvSpPr/>
          <p:nvPr/>
        </p:nvSpPr>
        <p:spPr>
          <a:xfrm rot="18932153">
            <a:off x="9220479" y="5286172"/>
            <a:ext cx="1267968" cy="39451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14" name="Oval 13">
            <a:extLst>
              <a:ext uri="{FF2B5EF4-FFF2-40B4-BE49-F238E27FC236}">
                <a16:creationId xmlns:a16="http://schemas.microsoft.com/office/drawing/2014/main" id="{145BB53D-8F47-AE6C-5FA2-75B8A6D59210}"/>
              </a:ext>
            </a:extLst>
          </p:cNvPr>
          <p:cNvSpPr/>
          <p:nvPr/>
        </p:nvSpPr>
        <p:spPr>
          <a:xfrm>
            <a:off x="5320145" y="4294909"/>
            <a:ext cx="1409839" cy="49876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Verdana" panose="020B0604030504040204" pitchFamily="34" charset="0"/>
            </a:endParaRPr>
          </a:p>
        </p:txBody>
      </p:sp>
      <p:sp>
        <p:nvSpPr>
          <p:cNvPr id="17" name="Oval 16">
            <a:extLst>
              <a:ext uri="{FF2B5EF4-FFF2-40B4-BE49-F238E27FC236}">
                <a16:creationId xmlns:a16="http://schemas.microsoft.com/office/drawing/2014/main" id="{BE37B21D-D65B-D796-2A33-31E20A6DDF51}"/>
              </a:ext>
            </a:extLst>
          </p:cNvPr>
          <p:cNvSpPr/>
          <p:nvPr/>
        </p:nvSpPr>
        <p:spPr>
          <a:xfrm rot="18932153">
            <a:off x="7217123" y="5538235"/>
            <a:ext cx="1552532" cy="394516"/>
          </a:xfrm>
          <a:prstGeom prst="ellipse">
            <a:avLst/>
          </a:prstGeom>
          <a:noFill/>
          <a:ln>
            <a:solidFill>
              <a:srgbClr val="B54B4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Verdana" panose="020B0604030504040204" pitchFamily="34" charset="0"/>
            </a:endParaRPr>
          </a:p>
        </p:txBody>
      </p:sp>
      <p:sp>
        <p:nvSpPr>
          <p:cNvPr id="18" name="Oval 17">
            <a:extLst>
              <a:ext uri="{FF2B5EF4-FFF2-40B4-BE49-F238E27FC236}">
                <a16:creationId xmlns:a16="http://schemas.microsoft.com/office/drawing/2014/main" id="{E28EF535-3648-6AFC-B260-B6A761D61770}"/>
              </a:ext>
            </a:extLst>
          </p:cNvPr>
          <p:cNvSpPr/>
          <p:nvPr/>
        </p:nvSpPr>
        <p:spPr>
          <a:xfrm>
            <a:off x="8201891" y="4294909"/>
            <a:ext cx="595745" cy="49876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Verdana" panose="020B0604030504040204" pitchFamily="34" charset="0"/>
            </a:endParaRPr>
          </a:p>
        </p:txBody>
      </p:sp>
    </p:spTree>
    <p:extLst>
      <p:ext uri="{BB962C8B-B14F-4D97-AF65-F5344CB8AC3E}">
        <p14:creationId xmlns:p14="http://schemas.microsoft.com/office/powerpoint/2010/main" val="70731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26666"/>
        </a:solidFill>
        <a:effectLst/>
      </p:bgPr>
    </p:bg>
    <p:spTree>
      <p:nvGrpSpPr>
        <p:cNvPr id="1" name=""/>
        <p:cNvGrpSpPr/>
        <p:nvPr/>
      </p:nvGrpSpPr>
      <p:grpSpPr>
        <a:xfrm>
          <a:off x="0" y="0"/>
          <a:ext cx="0" cy="0"/>
          <a:chOff x="0" y="0"/>
          <a:chExt cx="0" cy="0"/>
        </a:xfrm>
      </p:grpSpPr>
      <p:sp>
        <p:nvSpPr>
          <p:cNvPr id="2" name="Object 1"/>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a:ea typeface="Verdana"/>
                <a:cs typeface="Verdana" panose="020B0604030504040204" pitchFamily="34" charset="0"/>
              </a:rPr>
              <a:t>Business Problem / Research Question</a:t>
            </a:r>
          </a:p>
        </p:txBody>
      </p:sp>
      <p:sp>
        <p:nvSpPr>
          <p:cNvPr id="3" name="Object 2"/>
          <p:cNvSpPr/>
          <p:nvPr/>
        </p:nvSpPr>
        <p:spPr>
          <a:xfrm>
            <a:off x="476131" y="1590277"/>
            <a:ext cx="3618595" cy="4408972"/>
          </a:xfrm>
          <a:prstGeom prst="rect">
            <a:avLst/>
          </a:prstGeom>
          <a:solidFill>
            <a:srgbClr val="FFFFFF"/>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4" name="Object 3"/>
          <p:cNvSpPr/>
          <p:nvPr/>
        </p:nvSpPr>
        <p:spPr>
          <a:xfrm>
            <a:off x="638015" y="1768156"/>
            <a:ext cx="3262654" cy="376590"/>
          </a:xfrm>
          <a:prstGeom prst="rect">
            <a:avLst/>
          </a:prstGeom>
          <a:noFill/>
        </p:spPr>
        <p:txBody>
          <a:bodyPr wrap="square" lIns="0" tIns="0" rIns="0" bIns="0" rtlCol="0" anchor="t"/>
          <a:lstStyle/>
          <a:p>
            <a:pPr algn="ctr">
              <a:lnSpc>
                <a:spcPts val="2966"/>
              </a:lnSpc>
              <a:buNone/>
            </a:pPr>
            <a:r>
              <a:rPr lang="en-US" sz="2600" b="1">
                <a:solidFill>
                  <a:srgbClr val="333333"/>
                </a:solidFill>
                <a:latin typeface="Verdana" panose="020B0604030504040204" pitchFamily="34" charset="0"/>
                <a:ea typeface="Verdana" panose="020B0604030504040204" pitchFamily="34" charset="0"/>
                <a:cs typeface="Verdana" panose="020B0604030504040204" pitchFamily="34" charset="0"/>
              </a:rPr>
              <a:t>Main Question</a:t>
            </a:r>
            <a:endParaRPr lang="en-US" sz="2600" b="1">
              <a:latin typeface="Verdana" panose="020B0604030504040204" pitchFamily="34" charset="0"/>
              <a:ea typeface="Verdana" panose="020B0604030504040204" pitchFamily="34" charset="0"/>
              <a:cs typeface="Verdana" panose="020B0604030504040204" pitchFamily="34" charset="0"/>
            </a:endParaRPr>
          </a:p>
        </p:txBody>
      </p:sp>
      <p:sp>
        <p:nvSpPr>
          <p:cNvPr id="5" name="Object 4"/>
          <p:cNvSpPr/>
          <p:nvPr/>
        </p:nvSpPr>
        <p:spPr>
          <a:xfrm>
            <a:off x="638015" y="2488557"/>
            <a:ext cx="3262654" cy="3391382"/>
          </a:xfrm>
          <a:prstGeom prst="rect">
            <a:avLst/>
          </a:prstGeom>
          <a:noFill/>
        </p:spPr>
        <p:txBody>
          <a:bodyPr wrap="square" lIns="0" tIns="0" rIns="0" bIns="0" rtlCol="0" anchor="t"/>
          <a:lstStyle/>
          <a:p>
            <a:pPr algn="l">
              <a:spcBef>
                <a:spcPts val="1277"/>
              </a:spcBef>
              <a:buNone/>
            </a:pPr>
            <a:r>
              <a:rPr lang="en-US" sz="2400">
                <a:solidFill>
                  <a:srgbClr val="000000">
                    <a:alpha val="56000"/>
                  </a:srgbClr>
                </a:solidFill>
                <a:latin typeface="Verdana" panose="020B0604030504040204" pitchFamily="34" charset="0"/>
                <a:ea typeface="Verdana" panose="020B0604030504040204" pitchFamily="34" charset="0"/>
                <a:cs typeface="Verdana" panose="020B0604030504040204" pitchFamily="34" charset="0"/>
              </a:rPr>
              <a:t>What factors drive Medicaid drug reimbursement variations across U.S. regions?</a:t>
            </a: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6" name="Object 5"/>
          <p:cNvSpPr/>
          <p:nvPr/>
        </p:nvSpPr>
        <p:spPr>
          <a:xfrm>
            <a:off x="4285178" y="1590277"/>
            <a:ext cx="3618595" cy="4408972"/>
          </a:xfrm>
          <a:prstGeom prst="rect">
            <a:avLst/>
          </a:prstGeom>
          <a:solidFill>
            <a:srgbClr val="FFD9AD"/>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7" name="Object 6"/>
          <p:cNvSpPr/>
          <p:nvPr/>
        </p:nvSpPr>
        <p:spPr>
          <a:xfrm>
            <a:off x="4285178" y="1761907"/>
            <a:ext cx="3618595" cy="376590"/>
          </a:xfrm>
          <a:prstGeom prst="rect">
            <a:avLst/>
          </a:prstGeom>
          <a:noFill/>
        </p:spPr>
        <p:txBody>
          <a:bodyPr wrap="square" lIns="0" tIns="0" rIns="0" bIns="0" rtlCol="0" anchor="t"/>
          <a:lstStyle/>
          <a:p>
            <a:pPr algn="ctr">
              <a:lnSpc>
                <a:spcPts val="2966"/>
              </a:lnSpc>
              <a:buNone/>
            </a:pPr>
            <a:r>
              <a:rPr lang="en-US" sz="2500" b="1">
                <a:solidFill>
                  <a:srgbClr val="333333"/>
                </a:solidFill>
                <a:latin typeface="Verdana" panose="020B0604030504040204" pitchFamily="34" charset="0"/>
                <a:ea typeface="Verdana" panose="020B0604030504040204" pitchFamily="34" charset="0"/>
                <a:cs typeface="Verdana" panose="020B0604030504040204" pitchFamily="34" charset="0"/>
              </a:rPr>
              <a:t>Secondary Question</a:t>
            </a:r>
            <a:endParaRPr lang="en-US" sz="2500" b="1">
              <a:latin typeface="Verdana" panose="020B0604030504040204" pitchFamily="34" charset="0"/>
              <a:ea typeface="Verdana" panose="020B0604030504040204" pitchFamily="34" charset="0"/>
              <a:cs typeface="Verdana" panose="020B0604030504040204" pitchFamily="34" charset="0"/>
            </a:endParaRPr>
          </a:p>
        </p:txBody>
      </p:sp>
      <p:sp>
        <p:nvSpPr>
          <p:cNvPr id="8" name="Object 7"/>
          <p:cNvSpPr/>
          <p:nvPr/>
        </p:nvSpPr>
        <p:spPr>
          <a:xfrm>
            <a:off x="4366118" y="2488557"/>
            <a:ext cx="3456711" cy="3391381"/>
          </a:xfrm>
          <a:prstGeom prst="rect">
            <a:avLst/>
          </a:prstGeom>
          <a:noFill/>
        </p:spPr>
        <p:txBody>
          <a:bodyPr wrap="square" lIns="0" tIns="0" rIns="0" bIns="0" rtlCol="0" anchor="t"/>
          <a:lstStyle/>
          <a:p>
            <a:pPr algn="l">
              <a:spcBef>
                <a:spcPts val="1277"/>
              </a:spcBef>
              <a:buNone/>
            </a:pPr>
            <a:r>
              <a:rPr lang="en-US" sz="2400">
                <a:solidFill>
                  <a:srgbClr val="000000">
                    <a:alpha val="56000"/>
                  </a:srgbClr>
                </a:solidFill>
                <a:latin typeface="Verdana" panose="020B0604030504040204" pitchFamily="34" charset="0"/>
                <a:ea typeface="Verdana" panose="020B0604030504040204" pitchFamily="34" charset="0"/>
                <a:cs typeface="Verdana" panose="020B0604030504040204" pitchFamily="34" charset="0"/>
              </a:rPr>
              <a:t>Can socioeconomic factors like GDP, poverty and weather conditions predict dosage disparities?</a:t>
            </a: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9" name="Object 8"/>
          <p:cNvSpPr/>
          <p:nvPr/>
        </p:nvSpPr>
        <p:spPr>
          <a:xfrm>
            <a:off x="8094226" y="1590277"/>
            <a:ext cx="3618595" cy="4408972"/>
          </a:xfrm>
          <a:prstGeom prst="rect">
            <a:avLst/>
          </a:prstGeom>
          <a:solidFill>
            <a:srgbClr val="FEC088"/>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0" name="Object 9"/>
          <p:cNvSpPr/>
          <p:nvPr/>
        </p:nvSpPr>
        <p:spPr>
          <a:xfrm>
            <a:off x="8094226" y="1765031"/>
            <a:ext cx="3618594" cy="370341"/>
          </a:xfrm>
          <a:prstGeom prst="rect">
            <a:avLst/>
          </a:prstGeom>
          <a:noFill/>
        </p:spPr>
        <p:txBody>
          <a:bodyPr wrap="square" lIns="0" tIns="0" rIns="0" bIns="0" rtlCol="0" anchor="t"/>
          <a:lstStyle/>
          <a:p>
            <a:pPr algn="ctr">
              <a:lnSpc>
                <a:spcPts val="2966"/>
              </a:lnSpc>
              <a:buNone/>
            </a:pPr>
            <a:r>
              <a:rPr lang="en-US" sz="2400" b="1">
                <a:solidFill>
                  <a:srgbClr val="333333"/>
                </a:solidFill>
                <a:latin typeface="Verdana" panose="020B0604030504040204" pitchFamily="34" charset="0"/>
                <a:ea typeface="Verdana" panose="020B0604030504040204" pitchFamily="34" charset="0"/>
                <a:cs typeface="Verdana" panose="020B0604030504040204" pitchFamily="34" charset="0"/>
              </a:rPr>
              <a:t>Goals and Objectives</a:t>
            </a:r>
            <a:endParaRPr lang="en-US" sz="2400" b="1">
              <a:latin typeface="Verdana" panose="020B0604030504040204" pitchFamily="34" charset="0"/>
              <a:ea typeface="Verdana" panose="020B0604030504040204" pitchFamily="34" charset="0"/>
              <a:cs typeface="Verdana" panose="020B0604030504040204" pitchFamily="34" charset="0"/>
            </a:endParaRPr>
          </a:p>
        </p:txBody>
      </p:sp>
      <p:sp>
        <p:nvSpPr>
          <p:cNvPr id="11" name="Object 10"/>
          <p:cNvSpPr/>
          <p:nvPr/>
        </p:nvSpPr>
        <p:spPr>
          <a:xfrm>
            <a:off x="8175167" y="2488557"/>
            <a:ext cx="3456711" cy="3391382"/>
          </a:xfrm>
          <a:prstGeom prst="rect">
            <a:avLst/>
          </a:prstGeom>
          <a:noFill/>
        </p:spPr>
        <p:txBody>
          <a:bodyPr wrap="square" lIns="0" tIns="0" rIns="0" bIns="0" rtlCol="0" anchor="t"/>
          <a:lstStyle/>
          <a:p>
            <a:pPr algn="l">
              <a:spcBef>
                <a:spcPts val="1277"/>
              </a:spcBef>
              <a:buNone/>
            </a:pPr>
            <a:r>
              <a:rPr lang="en-US" sz="2400">
                <a:solidFill>
                  <a:srgbClr val="000000">
                    <a:alpha val="56000"/>
                  </a:srgbClr>
                </a:solidFill>
                <a:latin typeface="Verdana" panose="020B0604030504040204" pitchFamily="34" charset="0"/>
                <a:ea typeface="Verdana" panose="020B0604030504040204" pitchFamily="34" charset="0"/>
                <a:cs typeface="Verdana" panose="020B0604030504040204" pitchFamily="34" charset="0"/>
              </a:rPr>
              <a:t>Explore state-level Medicaid reimbursement trends (2019–2024), build predictive models for units reimbursed and test if socioeconomic factors significantly explain variations.</a:t>
            </a: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12" name="Object 11"/>
          <p:cNvSpPr/>
          <p:nvPr/>
        </p:nvSpPr>
        <p:spPr>
          <a:xfrm>
            <a:off x="11855660" y="6509677"/>
            <a:ext cx="142839"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cxnSp>
        <p:nvCxnSpPr>
          <p:cNvPr id="15" name="Straight Connector 14">
            <a:extLst>
              <a:ext uri="{FF2B5EF4-FFF2-40B4-BE49-F238E27FC236}">
                <a16:creationId xmlns:a16="http://schemas.microsoft.com/office/drawing/2014/main" id="{7DEE2832-1FBB-8B20-4694-D33E525670E8}"/>
              </a:ext>
            </a:extLst>
          </p:cNvPr>
          <p:cNvCxnSpPr>
            <a:cxnSpLocks/>
          </p:cNvCxnSpPr>
          <p:nvPr/>
        </p:nvCxnSpPr>
        <p:spPr>
          <a:xfrm>
            <a:off x="4722873" y="2299943"/>
            <a:ext cx="27432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2" name="Straight Connector 21">
            <a:extLst>
              <a:ext uri="{FF2B5EF4-FFF2-40B4-BE49-F238E27FC236}">
                <a16:creationId xmlns:a16="http://schemas.microsoft.com/office/drawing/2014/main" id="{A328847B-D38D-9D01-7C31-37D9FD2311C8}"/>
              </a:ext>
            </a:extLst>
          </p:cNvPr>
          <p:cNvCxnSpPr>
            <a:cxnSpLocks/>
          </p:cNvCxnSpPr>
          <p:nvPr/>
        </p:nvCxnSpPr>
        <p:spPr>
          <a:xfrm>
            <a:off x="8416725" y="2299943"/>
            <a:ext cx="27432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C3642FB9-F434-A804-BFDE-2899033898A3}"/>
              </a:ext>
            </a:extLst>
          </p:cNvPr>
          <p:cNvCxnSpPr>
            <a:cxnSpLocks/>
          </p:cNvCxnSpPr>
          <p:nvPr/>
        </p:nvCxnSpPr>
        <p:spPr>
          <a:xfrm>
            <a:off x="858858" y="2299943"/>
            <a:ext cx="2764018" cy="0"/>
          </a:xfrm>
          <a:prstGeom prst="line">
            <a:avLst/>
          </a:prstGeom>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F086D22E-9ABA-FDCF-7F39-C43C6AFCCEF1}"/>
              </a:ext>
            </a:extLst>
          </p:cNvPr>
          <p:cNvSpPr txBox="1"/>
          <p:nvPr/>
        </p:nvSpPr>
        <p:spPr>
          <a:xfrm>
            <a:off x="0" y="6457890"/>
            <a:ext cx="336339" cy="400110"/>
          </a:xfrm>
          <a:prstGeom prst="rect">
            <a:avLst/>
          </a:prstGeom>
          <a:solidFill>
            <a:srgbClr val="75BAB2"/>
          </a:solidFill>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3</a:t>
            </a:r>
            <a:endParaRPr lang="en-US">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BAB2"/>
        </a:solidFill>
        <a:effectLst/>
      </p:bgPr>
    </p:bg>
    <p:spTree>
      <p:nvGrpSpPr>
        <p:cNvPr id="1" name="">
          <a:extLst>
            <a:ext uri="{FF2B5EF4-FFF2-40B4-BE49-F238E27FC236}">
              <a16:creationId xmlns:a16="http://schemas.microsoft.com/office/drawing/2014/main" id="{E332858C-83F3-A051-7414-C4DA6913278C}"/>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476CC603-4615-BB39-0509-78CB1D0217BD}"/>
              </a:ext>
            </a:extLst>
          </p:cNvPr>
          <p:cNvSpPr/>
          <p:nvPr/>
        </p:nvSpPr>
        <p:spPr>
          <a:xfrm>
            <a:off x="0" y="235554"/>
            <a:ext cx="12188952" cy="553874"/>
          </a:xfrm>
          <a:prstGeom prst="rect">
            <a:avLst/>
          </a:prstGeom>
          <a:noFill/>
        </p:spPr>
        <p:txBody>
          <a:bodyPr wrap="square" lIns="0" tIns="0" rIns="0" bIns="0" rtlCol="0" anchor="t"/>
          <a:lstStyle/>
          <a:p>
            <a:pPr algn="ctr">
              <a:lnSpc>
                <a:spcPts val="4362"/>
              </a:lnSpc>
              <a:buNone/>
            </a:pPr>
            <a:r>
              <a:rPr lang="en-US" sz="3750" b="1">
                <a:solidFill>
                  <a:srgbClr val="036666"/>
                </a:solidFill>
                <a:latin typeface="Verdana" panose="020B0604030504040204" pitchFamily="34" charset="0"/>
                <a:ea typeface="Verdana" panose="020B0604030504040204" pitchFamily="34" charset="0"/>
                <a:cs typeface="Verdana" panose="020B0604030504040204" pitchFamily="34" charset="0"/>
              </a:rPr>
              <a:t>Data Sources</a:t>
            </a:r>
            <a:endParaRPr lang="en-US">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sp>
        <p:nvSpPr>
          <p:cNvPr id="3" name="Object 2">
            <a:extLst>
              <a:ext uri="{FF2B5EF4-FFF2-40B4-BE49-F238E27FC236}">
                <a16:creationId xmlns:a16="http://schemas.microsoft.com/office/drawing/2014/main" id="{EE9FADFA-790F-41DE-6ABA-4D6EFDDF4EA5}"/>
              </a:ext>
            </a:extLst>
          </p:cNvPr>
          <p:cNvSpPr/>
          <p:nvPr/>
        </p:nvSpPr>
        <p:spPr>
          <a:xfrm>
            <a:off x="1370734" y="1002927"/>
            <a:ext cx="1428393" cy="1428393"/>
          </a:xfrm>
          <a:prstGeom prst="ellipse">
            <a:avLst/>
          </a:prstGeom>
          <a:solidFill>
            <a:srgbClr val="026666"/>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4" name="Object 3">
            <a:extLst>
              <a:ext uri="{FF2B5EF4-FFF2-40B4-BE49-F238E27FC236}">
                <a16:creationId xmlns:a16="http://schemas.microsoft.com/office/drawing/2014/main" id="{30ADC548-B47C-A334-7866-BD12846205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9551" y="1479349"/>
            <a:ext cx="590402" cy="476131"/>
          </a:xfrm>
          <a:prstGeom prst="rect">
            <a:avLst/>
          </a:prstGeom>
        </p:spPr>
      </p:pic>
      <p:sp>
        <p:nvSpPr>
          <p:cNvPr id="7" name="Object 6">
            <a:extLst>
              <a:ext uri="{FF2B5EF4-FFF2-40B4-BE49-F238E27FC236}">
                <a16:creationId xmlns:a16="http://schemas.microsoft.com/office/drawing/2014/main" id="{AD350CB2-2D6C-F609-B476-C867DBE7AA51}"/>
              </a:ext>
            </a:extLst>
          </p:cNvPr>
          <p:cNvSpPr/>
          <p:nvPr/>
        </p:nvSpPr>
        <p:spPr>
          <a:xfrm>
            <a:off x="9251884" y="997593"/>
            <a:ext cx="1428393" cy="1428393"/>
          </a:xfrm>
          <a:prstGeom prst="ellipse">
            <a:avLst/>
          </a:prstGeom>
          <a:solidFill>
            <a:srgbClr val="FFD9AD"/>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8" name="Object 7">
            <a:extLst>
              <a:ext uri="{FF2B5EF4-FFF2-40B4-BE49-F238E27FC236}">
                <a16:creationId xmlns:a16="http://schemas.microsoft.com/office/drawing/2014/main" id="{0CAF5D0D-2687-6B78-96BF-86FD5463BD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5162" y="1509295"/>
            <a:ext cx="561835" cy="476131"/>
          </a:xfrm>
          <a:prstGeom prst="rect">
            <a:avLst/>
          </a:prstGeom>
        </p:spPr>
      </p:pic>
      <p:sp>
        <p:nvSpPr>
          <p:cNvPr id="11" name="Object 10">
            <a:extLst>
              <a:ext uri="{FF2B5EF4-FFF2-40B4-BE49-F238E27FC236}">
                <a16:creationId xmlns:a16="http://schemas.microsoft.com/office/drawing/2014/main" id="{9277CB80-51FA-968E-D184-C8EAA643F297}"/>
              </a:ext>
            </a:extLst>
          </p:cNvPr>
          <p:cNvSpPr/>
          <p:nvPr/>
        </p:nvSpPr>
        <p:spPr>
          <a:xfrm>
            <a:off x="5164352" y="997593"/>
            <a:ext cx="1428393" cy="1428393"/>
          </a:xfrm>
          <a:prstGeom prst="ellipse">
            <a:avLst/>
          </a:prstGeom>
          <a:solidFill>
            <a:srgbClr val="FEC088"/>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2" name="Object 11">
            <a:extLst>
              <a:ext uri="{FF2B5EF4-FFF2-40B4-BE49-F238E27FC236}">
                <a16:creationId xmlns:a16="http://schemas.microsoft.com/office/drawing/2014/main" id="{D0DD37C0-8DFB-E9AF-A4A7-255B0D0736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0017" y="1366881"/>
            <a:ext cx="657061" cy="695151"/>
          </a:xfrm>
          <a:prstGeom prst="rect">
            <a:avLst/>
          </a:prstGeom>
        </p:spPr>
      </p:pic>
      <p:sp>
        <p:nvSpPr>
          <p:cNvPr id="15" name="Object 14">
            <a:extLst>
              <a:ext uri="{FF2B5EF4-FFF2-40B4-BE49-F238E27FC236}">
                <a16:creationId xmlns:a16="http://schemas.microsoft.com/office/drawing/2014/main" id="{082D5CC4-79FB-80B8-A5C3-A2ACED684C73}"/>
              </a:ext>
            </a:extLst>
          </p:cNvPr>
          <p:cNvSpPr/>
          <p:nvPr/>
        </p:nvSpPr>
        <p:spPr>
          <a:xfrm>
            <a:off x="-3656" y="5585342"/>
            <a:ext cx="12188952" cy="1274170"/>
          </a:xfrm>
          <a:prstGeom prst="rect">
            <a:avLst/>
          </a:prstGeom>
          <a:solidFill>
            <a:srgbClr val="FEC088"/>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6" name="Object 15">
            <a:extLst>
              <a:ext uri="{FF2B5EF4-FFF2-40B4-BE49-F238E27FC236}">
                <a16:creationId xmlns:a16="http://schemas.microsoft.com/office/drawing/2014/main" id="{3D610A93-E680-76AD-365C-0EB3A8503765}"/>
              </a:ext>
            </a:extLst>
          </p:cNvPr>
          <p:cNvSpPr/>
          <p:nvPr/>
        </p:nvSpPr>
        <p:spPr>
          <a:xfrm>
            <a:off x="377011" y="5724007"/>
            <a:ext cx="11427619" cy="996974"/>
          </a:xfrm>
          <a:prstGeom prst="rect">
            <a:avLst/>
          </a:prstGeom>
          <a:noFill/>
        </p:spPr>
        <p:txBody>
          <a:bodyPr wrap="square" lIns="0" tIns="0" rIns="0" bIns="0" rtlCol="0" anchor="ctr"/>
          <a:lstStyle/>
          <a:p>
            <a:pPr algn="ctr">
              <a:lnSpc>
                <a:spcPts val="2617"/>
              </a:lnSpc>
              <a:buNone/>
            </a:pPr>
            <a:r>
              <a:rPr lang="en-US" sz="2400">
                <a:solidFill>
                  <a:srgbClr val="333333"/>
                </a:solidFill>
                <a:latin typeface="Verdana" panose="020B0604030504040204" pitchFamily="34" charset="0"/>
                <a:ea typeface="Verdana" panose="020B0604030504040204" pitchFamily="34" charset="0"/>
                <a:cs typeface="Verdana" panose="020B0604030504040204" pitchFamily="34" charset="0"/>
              </a:rPr>
              <a:t>The team leveraged a comprehensive set of Medicaid reimbursement data and socioeconomic indicators to explore the factors driving drug reimbursement disparities across the U.S.</a:t>
            </a:r>
            <a:endParaRPr lang="en-US" sz="240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Table 17">
            <a:extLst>
              <a:ext uri="{FF2B5EF4-FFF2-40B4-BE49-F238E27FC236}">
                <a16:creationId xmlns:a16="http://schemas.microsoft.com/office/drawing/2014/main" id="{A4450529-24B3-E971-D1A5-B682E9B5F2DE}"/>
              </a:ext>
            </a:extLst>
          </p:cNvPr>
          <p:cNvGraphicFramePr>
            <a:graphicFrameLocks noGrp="1"/>
          </p:cNvGraphicFramePr>
          <p:nvPr>
            <p:extLst>
              <p:ext uri="{D42A27DB-BD31-4B8C-83A1-F6EECF244321}">
                <p14:modId xmlns:p14="http://schemas.microsoft.com/office/powerpoint/2010/main" val="845455640"/>
              </p:ext>
            </p:extLst>
          </p:nvPr>
        </p:nvGraphicFramePr>
        <p:xfrm>
          <a:off x="377011" y="2639486"/>
          <a:ext cx="11437980" cy="2642715"/>
        </p:xfrm>
        <a:graphic>
          <a:graphicData uri="http://schemas.openxmlformats.org/drawingml/2006/table">
            <a:tbl>
              <a:tblPr>
                <a:tableStyleId>{5C22544A-7EE6-4342-B048-85BDC9FD1C3A}</a:tableStyleId>
              </a:tblPr>
              <a:tblGrid>
                <a:gridCol w="3431124">
                  <a:extLst>
                    <a:ext uri="{9D8B030D-6E8A-4147-A177-3AD203B41FA5}">
                      <a16:colId xmlns:a16="http://schemas.microsoft.com/office/drawing/2014/main" val="1305673608"/>
                    </a:ext>
                  </a:extLst>
                </a:gridCol>
                <a:gridCol w="208280">
                  <a:extLst>
                    <a:ext uri="{9D8B030D-6E8A-4147-A177-3AD203B41FA5}">
                      <a16:colId xmlns:a16="http://schemas.microsoft.com/office/drawing/2014/main" val="2304887312"/>
                    </a:ext>
                  </a:extLst>
                </a:gridCol>
                <a:gridCol w="3857948">
                  <a:extLst>
                    <a:ext uri="{9D8B030D-6E8A-4147-A177-3AD203B41FA5}">
                      <a16:colId xmlns:a16="http://schemas.microsoft.com/office/drawing/2014/main" val="3562326500"/>
                    </a:ext>
                  </a:extLst>
                </a:gridCol>
                <a:gridCol w="208280">
                  <a:extLst>
                    <a:ext uri="{9D8B030D-6E8A-4147-A177-3AD203B41FA5}">
                      <a16:colId xmlns:a16="http://schemas.microsoft.com/office/drawing/2014/main" val="969019743"/>
                    </a:ext>
                  </a:extLst>
                </a:gridCol>
                <a:gridCol w="3732348">
                  <a:extLst>
                    <a:ext uri="{9D8B030D-6E8A-4147-A177-3AD203B41FA5}">
                      <a16:colId xmlns:a16="http://schemas.microsoft.com/office/drawing/2014/main" val="3546137402"/>
                    </a:ext>
                  </a:extLst>
                </a:gridCol>
              </a:tblGrid>
              <a:tr h="7026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036666"/>
                          </a:solidFill>
                          <a:latin typeface="Verdana"/>
                          <a:ea typeface="Verdana"/>
                          <a:cs typeface="Verdana" panose="020B0604030504040204" pitchFamily="34" charset="0"/>
                        </a:rPr>
                        <a:t>Medicaid Drug Utilization Data</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a:solidFill>
                          <a:srgbClr val="036666"/>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036666"/>
                          </a:solidFill>
                          <a:latin typeface="Verdana"/>
                          <a:ea typeface="Verdana"/>
                          <a:cs typeface="Verdana" panose="020B0604030504040204" pitchFamily="34" charset="0"/>
                        </a:rPr>
                        <a:t>Massive Dataset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a:solidFill>
                          <a:srgbClr val="036666"/>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036666"/>
                          </a:solidFill>
                          <a:latin typeface="Verdana"/>
                          <a:ea typeface="Verdana"/>
                          <a:cs typeface="Verdana" panose="020B0604030504040204" pitchFamily="34" charset="0"/>
                        </a:rPr>
                        <a:t>State-level Socioeconomic Data</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4561215"/>
                  </a:ext>
                </a:extLst>
              </a:tr>
              <a:tr h="1819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rgbClr val="000000">
                              <a:alpha val="56000"/>
                            </a:srgbClr>
                          </a:solidFill>
                          <a:latin typeface="Verdana"/>
                          <a:ea typeface="Verdana"/>
                          <a:cs typeface="Verdana" panose="020B0604030504040204" pitchFamily="34" charset="0"/>
                        </a:rPr>
                        <a:t>2019-2024 data from the Centers for Medicare &amp; Medicaid Services (CMS)</a:t>
                      </a:r>
                      <a:endParaRPr lang="en-US" sz="2200">
                        <a:latin typeface="Verdana"/>
                        <a:ea typeface="Verdana"/>
                        <a:cs typeface="Verdana" panose="020B060403050404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200">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rgbClr val="000000">
                              <a:alpha val="56000"/>
                            </a:srgbClr>
                          </a:solidFill>
                          <a:latin typeface="Verdana"/>
                          <a:ea typeface="Verdana"/>
                          <a:cs typeface="Verdana" panose="020B0604030504040204" pitchFamily="34" charset="0"/>
                        </a:rPr>
                        <a:t>~5 million records per year, requiring efficient data processing and handling</a:t>
                      </a:r>
                      <a:endParaRPr lang="en-US" sz="2200">
                        <a:latin typeface="Verdana"/>
                        <a:ea typeface="Verdana"/>
                        <a:cs typeface="Verdana" panose="020B060403050404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200">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rgbClr val="000000">
                              <a:alpha val="56000"/>
                            </a:srgbClr>
                          </a:solidFill>
                          <a:latin typeface="Verdana"/>
                          <a:ea typeface="Verdana"/>
                          <a:cs typeface="Verdana" panose="020B0604030504040204" pitchFamily="34" charset="0"/>
                        </a:rPr>
                        <a:t>GDP, poverty and weather conditions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rgbClr val="000000">
                              <a:alpha val="56000"/>
                            </a:srgbClr>
                          </a:solidFill>
                          <a:latin typeface="Verdana"/>
                          <a:ea typeface="Verdana"/>
                          <a:cs typeface="Verdana" panose="020B0604030504040204" pitchFamily="34" charset="0"/>
                        </a:rPr>
                        <a:t>from various government sources</a:t>
                      </a:r>
                      <a:endParaRPr lang="en-US" sz="2200">
                        <a:latin typeface="Verdana"/>
                        <a:ea typeface="Verdana"/>
                        <a:cs typeface="Verdana" panose="020B060403050404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4145895"/>
                  </a:ext>
                </a:extLst>
              </a:tr>
            </a:tbl>
          </a:graphicData>
        </a:graphic>
      </p:graphicFrame>
      <p:sp>
        <p:nvSpPr>
          <p:cNvPr id="10" name="TextBox 9">
            <a:extLst>
              <a:ext uri="{FF2B5EF4-FFF2-40B4-BE49-F238E27FC236}">
                <a16:creationId xmlns:a16="http://schemas.microsoft.com/office/drawing/2014/main" id="{53605315-BE25-E90E-30B4-B0AD3BBFA897}"/>
              </a:ext>
            </a:extLst>
          </p:cNvPr>
          <p:cNvSpPr txBox="1"/>
          <p:nvPr/>
        </p:nvSpPr>
        <p:spPr>
          <a:xfrm>
            <a:off x="0" y="6457890"/>
            <a:ext cx="336339" cy="400110"/>
          </a:xfrm>
          <a:prstGeom prst="rect">
            <a:avLst/>
          </a:prstGeom>
          <a:solidFill>
            <a:srgbClr val="75BAB2"/>
          </a:solidFill>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4</a:t>
            </a:r>
            <a:endParaRPr lang="en-US">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2088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6BAB2"/>
        </a:solidFill>
        <a:effectLst/>
      </p:bgPr>
    </p:bg>
    <p:spTree>
      <p:nvGrpSpPr>
        <p:cNvPr id="1" name="">
          <a:extLst>
            <a:ext uri="{FF2B5EF4-FFF2-40B4-BE49-F238E27FC236}">
              <a16:creationId xmlns:a16="http://schemas.microsoft.com/office/drawing/2014/main" id="{AF2CF845-F0FF-DFB8-5327-384041E0AC28}"/>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BE83404D-6888-03CE-EAC8-1448C82A2B42}"/>
              </a:ext>
            </a:extLst>
          </p:cNvPr>
          <p:cNvSpPr/>
          <p:nvPr/>
        </p:nvSpPr>
        <p:spPr>
          <a:xfrm>
            <a:off x="0" y="268262"/>
            <a:ext cx="12188952" cy="553874"/>
          </a:xfrm>
          <a:prstGeom prst="rect">
            <a:avLst/>
          </a:prstGeom>
          <a:noFill/>
        </p:spPr>
        <p:txBody>
          <a:bodyPr wrap="square" lIns="0" tIns="0" rIns="0" bIns="0" rtlCol="0" anchor="t"/>
          <a:lstStyle/>
          <a:p>
            <a:pPr algn="ctr">
              <a:lnSpc>
                <a:spcPts val="4362"/>
              </a:lnSpc>
              <a:buNone/>
            </a:pPr>
            <a:r>
              <a:rPr lang="en-US" sz="3750" b="1">
                <a:solidFill>
                  <a:srgbClr val="036666"/>
                </a:solidFill>
                <a:latin typeface="Verdana" panose="020B0604030504040204" pitchFamily="34" charset="0"/>
                <a:ea typeface="Verdana" panose="020B0604030504040204" pitchFamily="34" charset="0"/>
                <a:cs typeface="Verdana" panose="020B0604030504040204" pitchFamily="34" charset="0"/>
              </a:rPr>
              <a:t>Dataset Description</a:t>
            </a:r>
            <a:endParaRPr lang="en-US">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Object 50">
            <a:extLst>
              <a:ext uri="{FF2B5EF4-FFF2-40B4-BE49-F238E27FC236}">
                <a16:creationId xmlns:a16="http://schemas.microsoft.com/office/drawing/2014/main" id="{E5B46DBB-EDAC-EF6F-1601-2208F05046FC}"/>
              </a:ext>
            </a:extLst>
          </p:cNvPr>
          <p:cNvSpPr/>
          <p:nvPr/>
        </p:nvSpPr>
        <p:spPr>
          <a:xfrm>
            <a:off x="11855660" y="6509677"/>
            <a:ext cx="142839" cy="199380"/>
          </a:xfrm>
          <a:prstGeom prst="rect">
            <a:avLst/>
          </a:prstGeom>
          <a:no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Diagram 2">
            <a:extLst>
              <a:ext uri="{FF2B5EF4-FFF2-40B4-BE49-F238E27FC236}">
                <a16:creationId xmlns:a16="http://schemas.microsoft.com/office/drawing/2014/main" id="{42AC3D86-2D8F-9C03-EC70-1B8993E57FC2}"/>
              </a:ext>
            </a:extLst>
          </p:cNvPr>
          <p:cNvGraphicFramePr/>
          <p:nvPr>
            <p:extLst>
              <p:ext uri="{D42A27DB-BD31-4B8C-83A1-F6EECF244321}">
                <p14:modId xmlns:p14="http://schemas.microsoft.com/office/powerpoint/2010/main" val="316685452"/>
              </p:ext>
            </p:extLst>
          </p:nvPr>
        </p:nvGraphicFramePr>
        <p:xfrm>
          <a:off x="6369261" y="1079290"/>
          <a:ext cx="5486400" cy="5483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D162E156-92F7-9217-688F-0AF254CD2731}"/>
              </a:ext>
            </a:extLst>
          </p:cNvPr>
          <p:cNvGraphicFramePr/>
          <p:nvPr>
            <p:extLst>
              <p:ext uri="{D42A27DB-BD31-4B8C-83A1-F6EECF244321}">
                <p14:modId xmlns:p14="http://schemas.microsoft.com/office/powerpoint/2010/main" val="4219530197"/>
              </p:ext>
            </p:extLst>
          </p:nvPr>
        </p:nvGraphicFramePr>
        <p:xfrm>
          <a:off x="336341" y="1014963"/>
          <a:ext cx="5486400" cy="54833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Rectangle 4">
            <a:extLst>
              <a:ext uri="{FF2B5EF4-FFF2-40B4-BE49-F238E27FC236}">
                <a16:creationId xmlns:a16="http://schemas.microsoft.com/office/drawing/2014/main" id="{AFDFE2A3-2044-1D81-EE1B-95BA0663A9E4}"/>
              </a:ext>
            </a:extLst>
          </p:cNvPr>
          <p:cNvSpPr/>
          <p:nvPr/>
        </p:nvSpPr>
        <p:spPr>
          <a:xfrm>
            <a:off x="336339" y="3934691"/>
            <a:ext cx="5486400" cy="678873"/>
          </a:xfrm>
          <a:prstGeom prst="rect">
            <a:avLst/>
          </a:prstGeom>
          <a:noFill/>
          <a:ln w="28575">
            <a:solidFill>
              <a:schemeClr val="bg1"/>
            </a:solidFill>
          </a:ln>
          <a:effectLst>
            <a:glow rad="1397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5AC547-7A03-F7A8-3623-6D5DA1F927C8}"/>
              </a:ext>
            </a:extLst>
          </p:cNvPr>
          <p:cNvSpPr txBox="1"/>
          <p:nvPr/>
        </p:nvSpPr>
        <p:spPr>
          <a:xfrm>
            <a:off x="0" y="6457890"/>
            <a:ext cx="336339" cy="400110"/>
          </a:xfrm>
          <a:prstGeom prst="rect">
            <a:avLst/>
          </a:prstGeom>
          <a:solidFill>
            <a:srgbClr val="75BAB2"/>
          </a:solidFill>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5</a:t>
            </a:r>
            <a:endParaRPr lang="en-US">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30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6BAB2"/>
        </a:solidFill>
        <a:effectLst/>
      </p:bgPr>
    </p:bg>
    <p:spTree>
      <p:nvGrpSpPr>
        <p:cNvPr id="1" name="">
          <a:extLst>
            <a:ext uri="{FF2B5EF4-FFF2-40B4-BE49-F238E27FC236}">
              <a16:creationId xmlns:a16="http://schemas.microsoft.com/office/drawing/2014/main" id="{4212CBA7-7307-B20C-FFEE-CED3F5BEF40A}"/>
            </a:ext>
          </a:extLst>
        </p:cNvPr>
        <p:cNvGrpSpPr/>
        <p:nvPr/>
      </p:nvGrpSpPr>
      <p:grpSpPr>
        <a:xfrm>
          <a:off x="0" y="0"/>
          <a:ext cx="0" cy="0"/>
          <a:chOff x="0" y="0"/>
          <a:chExt cx="0" cy="0"/>
        </a:xfrm>
      </p:grpSpPr>
      <p:sp>
        <p:nvSpPr>
          <p:cNvPr id="2" name="Object 1">
            <a:extLst>
              <a:ext uri="{FF2B5EF4-FFF2-40B4-BE49-F238E27FC236}">
                <a16:creationId xmlns:a16="http://schemas.microsoft.com/office/drawing/2014/main" id="{1FEB8F13-6C1A-6B1E-B92E-5D9C3EF07BC1}"/>
              </a:ext>
            </a:extLst>
          </p:cNvPr>
          <p:cNvSpPr/>
          <p:nvPr/>
        </p:nvSpPr>
        <p:spPr>
          <a:xfrm>
            <a:off x="0" y="230405"/>
            <a:ext cx="12188952" cy="553874"/>
          </a:xfrm>
          <a:prstGeom prst="rect">
            <a:avLst/>
          </a:prstGeom>
          <a:noFill/>
        </p:spPr>
        <p:txBody>
          <a:bodyPr wrap="square" lIns="0" tIns="0" rIns="0" bIns="0" rtlCol="0" anchor="t"/>
          <a:lstStyle/>
          <a:p>
            <a:pPr algn="ctr">
              <a:lnSpc>
                <a:spcPts val="4362"/>
              </a:lnSpc>
              <a:buNone/>
            </a:pPr>
            <a:r>
              <a:rPr lang="en-US" sz="3750" b="1">
                <a:solidFill>
                  <a:srgbClr val="036666"/>
                </a:solidFill>
                <a:latin typeface="Verdana" panose="020B0604030504040204" pitchFamily="34" charset="0"/>
                <a:ea typeface="Verdana" panose="020B0604030504040204" pitchFamily="34" charset="0"/>
                <a:cs typeface="Verdana" panose="020B0604030504040204" pitchFamily="34" charset="0"/>
              </a:rPr>
              <a:t>Data Cleaning</a:t>
            </a:r>
            <a:endParaRPr lang="en-US">
              <a:solidFill>
                <a:srgbClr val="036666"/>
              </a:solidFill>
              <a:latin typeface="Verdana" panose="020B0604030504040204" pitchFamily="34" charset="0"/>
              <a:ea typeface="Verdana" panose="020B0604030504040204" pitchFamily="34" charset="0"/>
              <a:cs typeface="Verdana" panose="020B0604030504040204" pitchFamily="34" charset="0"/>
            </a:endParaRPr>
          </a:p>
        </p:txBody>
      </p:sp>
      <p:sp>
        <p:nvSpPr>
          <p:cNvPr id="3" name="Object 2">
            <a:extLst>
              <a:ext uri="{FF2B5EF4-FFF2-40B4-BE49-F238E27FC236}">
                <a16:creationId xmlns:a16="http://schemas.microsoft.com/office/drawing/2014/main" id="{9F5CC441-A0C2-6CC3-FAB3-DAB9765E9A0A}"/>
              </a:ext>
            </a:extLst>
          </p:cNvPr>
          <p:cNvSpPr/>
          <p:nvPr/>
        </p:nvSpPr>
        <p:spPr>
          <a:xfrm>
            <a:off x="1004874" y="1019090"/>
            <a:ext cx="1428393" cy="1428393"/>
          </a:xfrm>
          <a:prstGeom prst="ellipse">
            <a:avLst/>
          </a:prstGeom>
          <a:solidFill>
            <a:srgbClr val="026666"/>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4" name="Object 3">
            <a:extLst>
              <a:ext uri="{FF2B5EF4-FFF2-40B4-BE49-F238E27FC236}">
                <a16:creationId xmlns:a16="http://schemas.microsoft.com/office/drawing/2014/main" id="{12AED919-5F91-5116-A4A2-DBAA6BEF16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4725" y="1389573"/>
            <a:ext cx="466608" cy="695151"/>
          </a:xfrm>
          <a:prstGeom prst="rect">
            <a:avLst/>
          </a:prstGeom>
        </p:spPr>
      </p:pic>
      <p:sp>
        <p:nvSpPr>
          <p:cNvPr id="7" name="Object 6">
            <a:extLst>
              <a:ext uri="{FF2B5EF4-FFF2-40B4-BE49-F238E27FC236}">
                <a16:creationId xmlns:a16="http://schemas.microsoft.com/office/drawing/2014/main" id="{FC6CEDC6-C1C8-7186-954A-2D7CD4CC7F5E}"/>
              </a:ext>
            </a:extLst>
          </p:cNvPr>
          <p:cNvSpPr/>
          <p:nvPr/>
        </p:nvSpPr>
        <p:spPr>
          <a:xfrm>
            <a:off x="3835866" y="1019090"/>
            <a:ext cx="1428393" cy="1428393"/>
          </a:xfrm>
          <a:prstGeom prst="ellipse">
            <a:avLst/>
          </a:prstGeom>
          <a:solidFill>
            <a:srgbClr val="FFD9AD"/>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8" name="Object 7">
            <a:extLst>
              <a:ext uri="{FF2B5EF4-FFF2-40B4-BE49-F238E27FC236}">
                <a16:creationId xmlns:a16="http://schemas.microsoft.com/office/drawing/2014/main" id="{ACEDB8FA-7E0D-4569-08DE-005A280770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5714" y="1423615"/>
            <a:ext cx="542789" cy="618970"/>
          </a:xfrm>
          <a:prstGeom prst="rect">
            <a:avLst/>
          </a:prstGeom>
        </p:spPr>
      </p:pic>
      <p:sp>
        <p:nvSpPr>
          <p:cNvPr id="11" name="Object 10">
            <a:extLst>
              <a:ext uri="{FF2B5EF4-FFF2-40B4-BE49-F238E27FC236}">
                <a16:creationId xmlns:a16="http://schemas.microsoft.com/office/drawing/2014/main" id="{D4727565-EB37-C539-B81F-9DD71BF2A32E}"/>
              </a:ext>
            </a:extLst>
          </p:cNvPr>
          <p:cNvSpPr/>
          <p:nvPr/>
        </p:nvSpPr>
        <p:spPr>
          <a:xfrm>
            <a:off x="6666859" y="982097"/>
            <a:ext cx="1428393" cy="1428393"/>
          </a:xfrm>
          <a:prstGeom prst="ellipse">
            <a:avLst/>
          </a:prstGeom>
          <a:solidFill>
            <a:srgbClr val="FEC088"/>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2" name="Object 11">
            <a:extLst>
              <a:ext uri="{FF2B5EF4-FFF2-40B4-BE49-F238E27FC236}">
                <a16:creationId xmlns:a16="http://schemas.microsoft.com/office/drawing/2014/main" id="{3AD38017-565F-6761-2860-E36A268428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368" y="1430270"/>
            <a:ext cx="571357" cy="571357"/>
          </a:xfrm>
          <a:prstGeom prst="rect">
            <a:avLst/>
          </a:prstGeom>
        </p:spPr>
      </p:pic>
      <p:sp>
        <p:nvSpPr>
          <p:cNvPr id="15" name="Object 14">
            <a:extLst>
              <a:ext uri="{FF2B5EF4-FFF2-40B4-BE49-F238E27FC236}">
                <a16:creationId xmlns:a16="http://schemas.microsoft.com/office/drawing/2014/main" id="{81C75CBD-23D4-8AD1-1AA2-1CE63D1CD0B9}"/>
              </a:ext>
            </a:extLst>
          </p:cNvPr>
          <p:cNvSpPr/>
          <p:nvPr/>
        </p:nvSpPr>
        <p:spPr>
          <a:xfrm>
            <a:off x="9758733" y="988126"/>
            <a:ext cx="1428393" cy="1428393"/>
          </a:xfrm>
          <a:prstGeom prst="ellipse">
            <a:avLst/>
          </a:prstGeom>
          <a:solidFill>
            <a:srgbClr val="FF8000"/>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6" name="Object 15">
            <a:extLst>
              <a:ext uri="{FF2B5EF4-FFF2-40B4-BE49-F238E27FC236}">
                <a16:creationId xmlns:a16="http://schemas.microsoft.com/office/drawing/2014/main" id="{B54E6F66-A8DD-AF27-1EDC-7DAB58CE53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88374" y="1459604"/>
            <a:ext cx="561835" cy="476131"/>
          </a:xfrm>
          <a:prstGeom prst="rect">
            <a:avLst/>
          </a:prstGeom>
        </p:spPr>
      </p:pic>
      <p:sp>
        <p:nvSpPr>
          <p:cNvPr id="19" name="Object 18">
            <a:extLst>
              <a:ext uri="{FF2B5EF4-FFF2-40B4-BE49-F238E27FC236}">
                <a16:creationId xmlns:a16="http://schemas.microsoft.com/office/drawing/2014/main" id="{1E8C5436-3D27-2B53-D0E6-1C9FE84543DD}"/>
              </a:ext>
            </a:extLst>
          </p:cNvPr>
          <p:cNvSpPr/>
          <p:nvPr/>
        </p:nvSpPr>
        <p:spPr>
          <a:xfrm>
            <a:off x="0" y="5551687"/>
            <a:ext cx="12188952" cy="1304599"/>
          </a:xfrm>
          <a:prstGeom prst="rect">
            <a:avLst/>
          </a:prstGeom>
          <a:solidFill>
            <a:srgbClr val="026666"/>
          </a:solidFill>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0" name="Object 19">
            <a:extLst>
              <a:ext uri="{FF2B5EF4-FFF2-40B4-BE49-F238E27FC236}">
                <a16:creationId xmlns:a16="http://schemas.microsoft.com/office/drawing/2014/main" id="{12CA1325-5788-3682-6B78-4CD9D087D42E}"/>
              </a:ext>
            </a:extLst>
          </p:cNvPr>
          <p:cNvSpPr/>
          <p:nvPr/>
        </p:nvSpPr>
        <p:spPr>
          <a:xfrm>
            <a:off x="532026" y="5862734"/>
            <a:ext cx="11124874" cy="664649"/>
          </a:xfrm>
          <a:prstGeom prst="rect">
            <a:avLst/>
          </a:prstGeom>
          <a:noFill/>
        </p:spPr>
        <p:txBody>
          <a:bodyPr wrap="square" lIns="0" tIns="0" rIns="0" bIns="0" rtlCol="0" anchor="ctr"/>
          <a:lstStyle/>
          <a:p>
            <a:pPr algn="ctr">
              <a:buNone/>
            </a:pPr>
            <a:r>
              <a:rPr lang="en-US" sz="2250">
                <a:solidFill>
                  <a:srgbClr val="FFFFFF"/>
                </a:solidFill>
                <a:latin typeface="Verdana" panose="020B0604030504040204" pitchFamily="34" charset="0"/>
                <a:ea typeface="Verdana" panose="020B0604030504040204" pitchFamily="34" charset="0"/>
                <a:cs typeface="Verdana" panose="020B0604030504040204" pitchFamily="34" charset="0"/>
              </a:rPr>
              <a:t>The data was thoroughly cleaned and prepared for further analysis, ensuring a robust foundation for the upcoming modeling and insights.</a:t>
            </a:r>
            <a:endParaRPr lang="en-US">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2" name="Table 21">
            <a:extLst>
              <a:ext uri="{FF2B5EF4-FFF2-40B4-BE49-F238E27FC236}">
                <a16:creationId xmlns:a16="http://schemas.microsoft.com/office/drawing/2014/main" id="{A965F441-CED1-7885-0E83-F38B5F7D03C8}"/>
              </a:ext>
            </a:extLst>
          </p:cNvPr>
          <p:cNvGraphicFramePr>
            <a:graphicFrameLocks noGrp="1"/>
          </p:cNvGraphicFramePr>
          <p:nvPr>
            <p:extLst>
              <p:ext uri="{D42A27DB-BD31-4B8C-83A1-F6EECF244321}">
                <p14:modId xmlns:p14="http://schemas.microsoft.com/office/powerpoint/2010/main" val="742967632"/>
              </p:ext>
            </p:extLst>
          </p:nvPr>
        </p:nvGraphicFramePr>
        <p:xfrm>
          <a:off x="277095" y="2641260"/>
          <a:ext cx="11637809" cy="2731366"/>
        </p:xfrm>
        <a:graphic>
          <a:graphicData uri="http://schemas.openxmlformats.org/drawingml/2006/table">
            <a:tbl>
              <a:tblPr>
                <a:tableStyleId>{5C22544A-7EE6-4342-B048-85BDC9FD1C3A}</a:tableStyleId>
              </a:tblPr>
              <a:tblGrid>
                <a:gridCol w="2951014">
                  <a:extLst>
                    <a:ext uri="{9D8B030D-6E8A-4147-A177-3AD203B41FA5}">
                      <a16:colId xmlns:a16="http://schemas.microsoft.com/office/drawing/2014/main" val="1305673608"/>
                    </a:ext>
                  </a:extLst>
                </a:gridCol>
                <a:gridCol w="2650177">
                  <a:extLst>
                    <a:ext uri="{9D8B030D-6E8A-4147-A177-3AD203B41FA5}">
                      <a16:colId xmlns:a16="http://schemas.microsoft.com/office/drawing/2014/main" val="3562326500"/>
                    </a:ext>
                  </a:extLst>
                </a:gridCol>
                <a:gridCol w="3118757">
                  <a:extLst>
                    <a:ext uri="{9D8B030D-6E8A-4147-A177-3AD203B41FA5}">
                      <a16:colId xmlns:a16="http://schemas.microsoft.com/office/drawing/2014/main" val="3546137402"/>
                    </a:ext>
                  </a:extLst>
                </a:gridCol>
                <a:gridCol w="2917861">
                  <a:extLst>
                    <a:ext uri="{9D8B030D-6E8A-4147-A177-3AD203B41FA5}">
                      <a16:colId xmlns:a16="http://schemas.microsoft.com/office/drawing/2014/main" val="71580288"/>
                    </a:ext>
                  </a:extLst>
                </a:gridCol>
              </a:tblGrid>
              <a:tr h="7993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33524E"/>
                          </a:solidFill>
                          <a:latin typeface="Verdana" panose="020B0604030504040204" pitchFamily="34" charset="0"/>
                          <a:ea typeface="Verdana" panose="020B0604030504040204" pitchFamily="34" charset="0"/>
                          <a:cs typeface="Verdana" panose="020B0604030504040204" pitchFamily="34" charset="0"/>
                        </a:rPr>
                        <a:t>Data Filtering: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a:solidFill>
                            <a:srgbClr val="33524E"/>
                          </a:solidFill>
                          <a:latin typeface="Verdana" panose="020B0604030504040204" pitchFamily="34" charset="0"/>
                          <a:ea typeface="Verdana" panose="020B0604030504040204" pitchFamily="34" charset="0"/>
                          <a:cs typeface="Verdana" panose="020B0604030504040204" pitchFamily="34" charset="0"/>
                        </a:rPr>
                        <a:t>FFSU</a:t>
                      </a:r>
                      <a:r>
                        <a:rPr lang="en-US" sz="2400" b="1">
                          <a:solidFill>
                            <a:srgbClr val="33524E"/>
                          </a:solidFill>
                          <a:latin typeface="Verdana" panose="020B0604030504040204" pitchFamily="34" charset="0"/>
                          <a:ea typeface="Verdana" panose="020B0604030504040204" pitchFamily="34" charset="0"/>
                          <a:cs typeface="Verdana" panose="020B0604030504040204" pitchFamily="34" charset="0"/>
                        </a:rPr>
                        <a:t> </a:t>
                      </a:r>
                      <a:r>
                        <a:rPr lang="en-US" sz="2400" b="0">
                          <a:solidFill>
                            <a:srgbClr val="33524E"/>
                          </a:solidFill>
                          <a:latin typeface="Verdana" panose="020B0604030504040204" pitchFamily="34" charset="0"/>
                          <a:ea typeface="Verdana" panose="020B0604030504040204" pitchFamily="34" charset="0"/>
                          <a:cs typeface="Verdana" panose="020B0604030504040204" pitchFamily="34" charset="0"/>
                        </a:rPr>
                        <a:t>vs. </a:t>
                      </a:r>
                      <a:r>
                        <a:rPr lang="en-US" sz="2400" b="1">
                          <a:solidFill>
                            <a:srgbClr val="33524E"/>
                          </a:solidFill>
                          <a:latin typeface="Verdana" panose="020B0604030504040204" pitchFamily="34" charset="0"/>
                          <a:ea typeface="Verdana" panose="020B0604030504040204" pitchFamily="34" charset="0"/>
                          <a:cs typeface="Verdana" panose="020B0604030504040204" pitchFamily="34" charset="0"/>
                        </a:rPr>
                        <a:t>MCOU</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33524E"/>
                          </a:solidFill>
                          <a:latin typeface="Verdana" panose="020B0604030504040204" pitchFamily="34" charset="0"/>
                          <a:ea typeface="Verdana" panose="020B0604030504040204" pitchFamily="34" charset="0"/>
                          <a:cs typeface="Verdana" panose="020B0604030504040204" pitchFamily="34" charset="0"/>
                        </a:rPr>
                        <a:t>Removed outliers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33524E"/>
                          </a:solidFill>
                          <a:latin typeface="Verdana" panose="020B0604030504040204" pitchFamily="34" charset="0"/>
                          <a:ea typeface="Verdana" panose="020B0604030504040204" pitchFamily="34" charset="0"/>
                          <a:cs typeface="Verdana" panose="020B0604030504040204" pitchFamily="34" charset="0"/>
                        </a:rPr>
                        <a:t>Variable Reduction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33524E"/>
                          </a:solidFill>
                          <a:latin typeface="Verdana" panose="020B0604030504040204" pitchFamily="34" charset="0"/>
                          <a:ea typeface="Verdana" panose="020B0604030504040204" pitchFamily="34" charset="0"/>
                          <a:cs typeface="Verdana" panose="020B0604030504040204" pitchFamily="34" charset="0"/>
                        </a:rPr>
                        <a:t>Numeric Standardization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4561215"/>
                  </a:ext>
                </a:extLst>
              </a:tr>
              <a:tr h="3407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00" b="1">
                        <a:solidFill>
                          <a:srgbClr val="333333"/>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00" b="1">
                        <a:solidFill>
                          <a:srgbClr val="333333"/>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00" b="1">
                        <a:solidFill>
                          <a:srgbClr val="333333"/>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00" b="1">
                        <a:solidFill>
                          <a:srgbClr val="333333"/>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2612986"/>
                  </a:ext>
                </a:extLst>
              </a:tr>
              <a:tr h="1567681">
                <a:tc>
                  <a:txBody>
                    <a:bodyPr/>
                    <a:lstStyle/>
                    <a:p>
                      <a:pPr algn="ctr">
                        <a:spcBef>
                          <a:spcPts val="772"/>
                        </a:spcBef>
                        <a:buNone/>
                      </a:pPr>
                      <a:r>
                        <a:rPr lang="en-US" sz="2200">
                          <a:solidFill>
                            <a:srgbClr val="000000">
                              <a:alpha val="56000"/>
                            </a:srgbClr>
                          </a:solidFill>
                          <a:latin typeface="Verdana" panose="020B0604030504040204" pitchFamily="34" charset="0"/>
                          <a:ea typeface="Verdana" panose="020B0604030504040204" pitchFamily="34" charset="0"/>
                          <a:cs typeface="Verdana" panose="020B0604030504040204" pitchFamily="34" charset="0"/>
                        </a:rPr>
                        <a:t>75% of states enrolled in MCOU; trend continues upward.</a:t>
                      </a:r>
                      <a:endParaRPr lang="en-US" sz="2200">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772"/>
                        </a:spcBef>
                        <a:buNone/>
                      </a:pPr>
                      <a:r>
                        <a:rPr lang="en-US" sz="2200">
                          <a:solidFill>
                            <a:srgbClr val="000000">
                              <a:alpha val="56000"/>
                            </a:srgbClr>
                          </a:solidFill>
                          <a:latin typeface="Verdana" panose="020B0604030504040204" pitchFamily="34" charset="0"/>
                          <a:ea typeface="Verdana" panose="020B0604030504040204" pitchFamily="34" charset="0"/>
                          <a:cs typeface="Verdana" panose="020B0604030504040204" pitchFamily="34" charset="0"/>
                        </a:rPr>
                        <a:t>Outliers were removed due to </a:t>
                      </a:r>
                      <a:r>
                        <a:rPr lang="en-US" sz="2200">
                          <a:solidFill>
                            <a:srgbClr val="33524E"/>
                          </a:solidFill>
                          <a:latin typeface="Verdana" panose="020B0604030504040204" pitchFamily="34" charset="0"/>
                          <a:ea typeface="Verdana" panose="020B0604030504040204" pitchFamily="34" charset="0"/>
                          <a:cs typeface="Verdana" panose="020B0604030504040204" pitchFamily="34" charset="0"/>
                        </a:rPr>
                        <a:t>inconsistencies</a:t>
                      </a:r>
                      <a:r>
                        <a:rPr lang="en-US" sz="2200">
                          <a:solidFill>
                            <a:srgbClr val="000000">
                              <a:alpha val="56000"/>
                            </a:srgbClr>
                          </a:solidFill>
                          <a:latin typeface="Verdana" panose="020B0604030504040204" pitchFamily="34" charset="0"/>
                          <a:ea typeface="Verdana" panose="020B0604030504040204" pitchFamily="34" charset="0"/>
                          <a:cs typeface="Verdana" panose="020B0604030504040204" pitchFamily="34" charset="0"/>
                        </a:rPr>
                        <a:t>.</a:t>
                      </a:r>
                      <a:endParaRPr lang="en-US" sz="2200">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Bef>
                          <a:spcPts val="772"/>
                        </a:spcBef>
                        <a:buNone/>
                      </a:pPr>
                      <a:r>
                        <a:rPr lang="en-US" sz="2200">
                          <a:solidFill>
                            <a:srgbClr val="000000">
                              <a:alpha val="56000"/>
                            </a:srgbClr>
                          </a:solidFill>
                          <a:latin typeface="Verdana" panose="020B0604030504040204" pitchFamily="34" charset="0"/>
                          <a:ea typeface="Verdana" panose="020B0604030504040204" pitchFamily="34" charset="0"/>
                          <a:cs typeface="Verdana" panose="020B0604030504040204" pitchFamily="34" charset="0"/>
                        </a:rPr>
                        <a:t>Product &amp; labeler codes, package size dropped—already captured by NDC.</a:t>
                      </a:r>
                      <a:endParaRPr lang="en-US" sz="2200">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rgbClr val="000000">
                              <a:alpha val="56000"/>
                            </a:srgbClr>
                          </a:solidFill>
                          <a:latin typeface="Verdana" panose="020B0604030504040204" pitchFamily="34" charset="0"/>
                          <a:ea typeface="Verdana" panose="020B0604030504040204" pitchFamily="34" charset="0"/>
                          <a:cs typeface="Verdana" panose="020B0604030504040204" pitchFamily="34" charset="0"/>
                        </a:rPr>
                        <a:t>Numeric predictors were Min-Max scaled to ensure consistent ranges.</a:t>
                      </a:r>
                      <a:endParaRPr lang="en-US" sz="2200">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4145895"/>
                  </a:ext>
                </a:extLst>
              </a:tr>
            </a:tbl>
          </a:graphicData>
        </a:graphic>
      </p:graphicFrame>
      <p:sp>
        <p:nvSpPr>
          <p:cNvPr id="5" name="TextBox 4">
            <a:extLst>
              <a:ext uri="{FF2B5EF4-FFF2-40B4-BE49-F238E27FC236}">
                <a16:creationId xmlns:a16="http://schemas.microsoft.com/office/drawing/2014/main" id="{8A2D50C9-83CE-4D21-60EC-F341A8DAB31E}"/>
              </a:ext>
            </a:extLst>
          </p:cNvPr>
          <p:cNvSpPr txBox="1"/>
          <p:nvPr/>
        </p:nvSpPr>
        <p:spPr>
          <a:xfrm>
            <a:off x="0" y="6457890"/>
            <a:ext cx="336339" cy="400110"/>
          </a:xfrm>
          <a:prstGeom prst="rect">
            <a:avLst/>
          </a:prstGeom>
          <a:solidFill>
            <a:srgbClr val="75BAB2"/>
          </a:solidFill>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6</a:t>
            </a:r>
            <a:endParaRPr lang="en-US">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279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B40C9FDC-F18B-9EFC-7253-3E8ACE55947C}"/>
            </a:ext>
          </a:extLst>
        </p:cNvPr>
        <p:cNvGrpSpPr/>
        <p:nvPr/>
      </p:nvGrpSpPr>
      <p:grpSpPr>
        <a:xfrm>
          <a:off x="0" y="0"/>
          <a:ext cx="0" cy="0"/>
          <a:chOff x="0" y="0"/>
          <a:chExt cx="0" cy="0"/>
        </a:xfrm>
      </p:grpSpPr>
      <p:sp>
        <p:nvSpPr>
          <p:cNvPr id="19" name="Object 14">
            <a:extLst>
              <a:ext uri="{FF2B5EF4-FFF2-40B4-BE49-F238E27FC236}">
                <a16:creationId xmlns:a16="http://schemas.microsoft.com/office/drawing/2014/main" id="{B17B95B4-AB2F-61C8-60DE-EB056040A845}"/>
              </a:ext>
            </a:extLst>
          </p:cNvPr>
          <p:cNvSpPr/>
          <p:nvPr/>
        </p:nvSpPr>
        <p:spPr>
          <a:xfrm>
            <a:off x="0" y="5848053"/>
            <a:ext cx="12188952" cy="1008233"/>
          </a:xfrm>
          <a:prstGeom prst="rect">
            <a:avLst/>
          </a:prstGeom>
          <a:solidFill>
            <a:srgbClr val="FEC088"/>
          </a:solidFill>
        </p:spPr>
        <p:txBody>
          <a:bodyPr/>
          <a:lstStyle/>
          <a:p>
            <a:endParaRPr lang="en-US">
              <a:latin typeface="Verdana" panose="020B0604030504040204" pitchFamily="34" charset="0"/>
            </a:endParaRPr>
          </a:p>
        </p:txBody>
      </p:sp>
      <p:sp>
        <p:nvSpPr>
          <p:cNvPr id="2" name="Object 1">
            <a:extLst>
              <a:ext uri="{FF2B5EF4-FFF2-40B4-BE49-F238E27FC236}">
                <a16:creationId xmlns:a16="http://schemas.microsoft.com/office/drawing/2014/main" id="{636CA3D8-25AE-AB84-16FC-B47AD5B05A29}"/>
              </a:ext>
            </a:extLst>
          </p:cNvPr>
          <p:cNvSpPr/>
          <p:nvPr/>
        </p:nvSpPr>
        <p:spPr>
          <a:xfrm>
            <a:off x="0" y="359702"/>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Exploratory Data Analysis</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5" name="Object 4">
            <a:extLst>
              <a:ext uri="{FF2B5EF4-FFF2-40B4-BE49-F238E27FC236}">
                <a16:creationId xmlns:a16="http://schemas.microsoft.com/office/drawing/2014/main" id="{58BF74C4-6874-E2A4-5E85-2682083725B9}"/>
              </a:ext>
            </a:extLst>
          </p:cNvPr>
          <p:cNvSpPr/>
          <p:nvPr/>
        </p:nvSpPr>
        <p:spPr>
          <a:xfrm>
            <a:off x="6338667" y="3955780"/>
            <a:ext cx="3980455" cy="265815"/>
          </a:xfrm>
          <a:prstGeom prst="rect">
            <a:avLst/>
          </a:prstGeom>
          <a:noFill/>
        </p:spPr>
        <p:txBody>
          <a:bodyPr wrap="square" lIns="0" tIns="0" rIns="0" bIns="0" rtlCol="0" anchor="t"/>
          <a:lstStyle/>
          <a:p>
            <a:pPr algn="ctr">
              <a:lnSpc>
                <a:spcPts val="2094"/>
              </a:lnSpc>
              <a:buNone/>
            </a:pPr>
            <a:endParaRPr lang="en-US">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6" name="Object 5">
            <a:extLst>
              <a:ext uri="{FF2B5EF4-FFF2-40B4-BE49-F238E27FC236}">
                <a16:creationId xmlns:a16="http://schemas.microsoft.com/office/drawing/2014/main" id="{D09F8F51-3EB2-1E39-1A68-52DAACF9192C}"/>
              </a:ext>
            </a:extLst>
          </p:cNvPr>
          <p:cNvSpPr/>
          <p:nvPr/>
        </p:nvSpPr>
        <p:spPr>
          <a:xfrm>
            <a:off x="-3264428" y="5934650"/>
            <a:ext cx="3980455" cy="1772397"/>
          </a:xfrm>
          <a:prstGeom prst="rect">
            <a:avLst/>
          </a:prstGeom>
          <a:noFill/>
        </p:spPr>
        <p:txBody>
          <a:bodyPr wrap="square" lIns="0" tIns="0" rIns="0" bIns="0" rtlCol="0" anchor="t"/>
          <a:lstStyle/>
          <a:p>
            <a:pPr algn="ctr">
              <a:lnSpc>
                <a:spcPts val="1745"/>
              </a:lnSpc>
              <a:spcBef>
                <a:spcPts val="772"/>
              </a:spcBef>
              <a:buNone/>
            </a:pPr>
            <a:endParaRPr lang="en-US" sz="1500">
              <a:solidFill>
                <a:srgbClr val="FFFFFF">
                  <a:alpha val="8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Object 8">
            <a:extLst>
              <a:ext uri="{FF2B5EF4-FFF2-40B4-BE49-F238E27FC236}">
                <a16:creationId xmlns:a16="http://schemas.microsoft.com/office/drawing/2014/main" id="{6D9FE8D2-00EA-01B3-61F6-F4F3237DD3D4}"/>
              </a:ext>
            </a:extLst>
          </p:cNvPr>
          <p:cNvSpPr/>
          <p:nvPr/>
        </p:nvSpPr>
        <p:spPr>
          <a:xfrm>
            <a:off x="6218956" y="4481298"/>
            <a:ext cx="5797555" cy="810388"/>
          </a:xfrm>
          <a:prstGeom prst="rect">
            <a:avLst/>
          </a:prstGeom>
          <a:noFill/>
        </p:spPr>
        <p:txBody>
          <a:bodyPr wrap="square" lIns="0" tIns="0" rIns="0" bIns="0" rtlCol="0" anchor="t"/>
          <a:lstStyle/>
          <a:p>
            <a:pPr algn="ctr"/>
            <a:r>
              <a:rPr lang="en-US" sz="2500" b="1">
                <a:solidFill>
                  <a:srgbClr val="FFFFFF"/>
                </a:solidFill>
                <a:latin typeface="Verdana"/>
                <a:ea typeface="Verdana"/>
                <a:cs typeface="Verdana" panose="020B0604030504040204" pitchFamily="34" charset="0"/>
              </a:rPr>
              <a:t>Per Capita Personal Income (2019) </a:t>
            </a:r>
          </a:p>
        </p:txBody>
      </p:sp>
      <p:sp>
        <p:nvSpPr>
          <p:cNvPr id="10" name="Object 9">
            <a:extLst>
              <a:ext uri="{FF2B5EF4-FFF2-40B4-BE49-F238E27FC236}">
                <a16:creationId xmlns:a16="http://schemas.microsoft.com/office/drawing/2014/main" id="{A4649166-BA61-3B68-8BDA-751FAA6AFA58}"/>
              </a:ext>
            </a:extLst>
          </p:cNvPr>
          <p:cNvSpPr/>
          <p:nvPr/>
        </p:nvSpPr>
        <p:spPr>
          <a:xfrm>
            <a:off x="553405" y="5846331"/>
            <a:ext cx="11114339" cy="948203"/>
          </a:xfrm>
          <a:prstGeom prst="rect">
            <a:avLst/>
          </a:prstGeom>
          <a:noFill/>
        </p:spPr>
        <p:txBody>
          <a:bodyPr wrap="square" lIns="0" tIns="0" rIns="0" bIns="0" rtlCol="0" anchor="ctr"/>
          <a:lstStyle/>
          <a:p>
            <a:pPr algn="ctr">
              <a:spcBef>
                <a:spcPts val="772"/>
              </a:spcBef>
            </a:pPr>
            <a:r>
              <a:rPr lang="en-US" sz="2250">
                <a:solidFill>
                  <a:schemeClr val="tx1">
                    <a:alpha val="80000"/>
                  </a:schemeClr>
                </a:solidFill>
                <a:latin typeface="Verdana"/>
                <a:ea typeface="Verdana"/>
              </a:rPr>
              <a:t>A negative correlation is observed between Per Capita Personal Income and the total amount reimbursed per 100K individuals.</a:t>
            </a:r>
          </a:p>
        </p:txBody>
      </p:sp>
      <p:sp>
        <p:nvSpPr>
          <p:cNvPr id="13" name="Object 12">
            <a:extLst>
              <a:ext uri="{FF2B5EF4-FFF2-40B4-BE49-F238E27FC236}">
                <a16:creationId xmlns:a16="http://schemas.microsoft.com/office/drawing/2014/main" id="{6F71DD62-A572-2B25-F47D-C2064CF3E59D}"/>
              </a:ext>
            </a:extLst>
          </p:cNvPr>
          <p:cNvSpPr/>
          <p:nvPr/>
        </p:nvSpPr>
        <p:spPr>
          <a:xfrm>
            <a:off x="237593" y="4516461"/>
            <a:ext cx="5517200" cy="776947"/>
          </a:xfrm>
          <a:prstGeom prst="rect">
            <a:avLst/>
          </a:prstGeom>
          <a:noFill/>
        </p:spPr>
        <p:txBody>
          <a:bodyPr wrap="square" lIns="0" tIns="0" rIns="0" bIns="0" rtlCol="0" anchor="t"/>
          <a:lstStyle/>
          <a:p>
            <a:pPr algn="ctr"/>
            <a:r>
              <a:rPr lang="en-US" sz="2500" b="1">
                <a:solidFill>
                  <a:srgbClr val="FFFFFF"/>
                </a:solidFill>
                <a:latin typeface="Verdana"/>
                <a:ea typeface="Verdana"/>
              </a:rPr>
              <a:t>Total amount reimbursed per 100K individuals (2019)</a:t>
            </a:r>
            <a:endParaRPr lang="en-US">
              <a:latin typeface="Verdana" panose="020B0604030504040204" pitchFamily="34" charset="0"/>
            </a:endParaRPr>
          </a:p>
        </p:txBody>
      </p:sp>
      <p:pic>
        <p:nvPicPr>
          <p:cNvPr id="3" name="Picture 2">
            <a:extLst>
              <a:ext uri="{FF2B5EF4-FFF2-40B4-BE49-F238E27FC236}">
                <a16:creationId xmlns:a16="http://schemas.microsoft.com/office/drawing/2014/main" id="{B703EDF8-CB86-62ED-8AE5-276C2259B713}"/>
              </a:ext>
            </a:extLst>
          </p:cNvPr>
          <p:cNvPicPr>
            <a:picLocks noChangeAspect="1"/>
          </p:cNvPicPr>
          <p:nvPr/>
        </p:nvPicPr>
        <p:blipFill>
          <a:blip r:embed="rId3"/>
          <a:srcRect l="2967" t="5828" r="110" b="6628"/>
          <a:stretch/>
        </p:blipFill>
        <p:spPr>
          <a:xfrm>
            <a:off x="6218956" y="1119413"/>
            <a:ext cx="5797555" cy="3209992"/>
          </a:xfrm>
          <a:prstGeom prst="rect">
            <a:avLst/>
          </a:prstGeom>
        </p:spPr>
      </p:pic>
      <p:pic>
        <p:nvPicPr>
          <p:cNvPr id="7" name="Picture 6">
            <a:extLst>
              <a:ext uri="{FF2B5EF4-FFF2-40B4-BE49-F238E27FC236}">
                <a16:creationId xmlns:a16="http://schemas.microsoft.com/office/drawing/2014/main" id="{6AAA7DF2-7B7E-EBCD-B4D6-A5A8737379F7}"/>
              </a:ext>
            </a:extLst>
          </p:cNvPr>
          <p:cNvPicPr>
            <a:picLocks/>
          </p:cNvPicPr>
          <p:nvPr/>
        </p:nvPicPr>
        <p:blipFill>
          <a:blip r:embed="rId4"/>
          <a:srcRect l="1645" t="6464" b="-856"/>
          <a:stretch/>
        </p:blipFill>
        <p:spPr>
          <a:xfrm>
            <a:off x="237593" y="1135662"/>
            <a:ext cx="5797296" cy="3209544"/>
          </a:xfrm>
          <a:prstGeom prst="rect">
            <a:avLst/>
          </a:prstGeom>
        </p:spPr>
      </p:pic>
      <p:sp>
        <p:nvSpPr>
          <p:cNvPr id="8" name="Oval 7">
            <a:extLst>
              <a:ext uri="{FF2B5EF4-FFF2-40B4-BE49-F238E27FC236}">
                <a16:creationId xmlns:a16="http://schemas.microsoft.com/office/drawing/2014/main" id="{36F3DFDB-9DAB-037D-9549-BB6DA82A1C2E}"/>
              </a:ext>
            </a:extLst>
          </p:cNvPr>
          <p:cNvSpPr/>
          <p:nvPr/>
        </p:nvSpPr>
        <p:spPr>
          <a:xfrm>
            <a:off x="6528888" y="2755951"/>
            <a:ext cx="383821" cy="374391"/>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4" name="Oval 3">
            <a:extLst>
              <a:ext uri="{FF2B5EF4-FFF2-40B4-BE49-F238E27FC236}">
                <a16:creationId xmlns:a16="http://schemas.microsoft.com/office/drawing/2014/main" id="{8F2147D5-8E34-C8CB-4720-D1785F6933E1}"/>
              </a:ext>
            </a:extLst>
          </p:cNvPr>
          <p:cNvSpPr/>
          <p:nvPr/>
        </p:nvSpPr>
        <p:spPr>
          <a:xfrm>
            <a:off x="2239998" y="3281652"/>
            <a:ext cx="708454" cy="700217"/>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atin typeface="Verdana" panose="020B0604030504040204" pitchFamily="34" charset="0"/>
            </a:endParaRPr>
          </a:p>
        </p:txBody>
      </p:sp>
      <p:sp>
        <p:nvSpPr>
          <p:cNvPr id="11" name="Oval 10">
            <a:extLst>
              <a:ext uri="{FF2B5EF4-FFF2-40B4-BE49-F238E27FC236}">
                <a16:creationId xmlns:a16="http://schemas.microsoft.com/office/drawing/2014/main" id="{74A448A5-519F-0271-EDEE-AD2D1F5C2595}"/>
              </a:ext>
            </a:extLst>
          </p:cNvPr>
          <p:cNvSpPr/>
          <p:nvPr/>
        </p:nvSpPr>
        <p:spPr>
          <a:xfrm>
            <a:off x="553406" y="2750017"/>
            <a:ext cx="383821" cy="374391"/>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12" name="Oval 11">
            <a:extLst>
              <a:ext uri="{FF2B5EF4-FFF2-40B4-BE49-F238E27FC236}">
                <a16:creationId xmlns:a16="http://schemas.microsoft.com/office/drawing/2014/main" id="{1E6B6E23-F3DF-1F2C-96A9-77B3C7731B2C}"/>
              </a:ext>
            </a:extLst>
          </p:cNvPr>
          <p:cNvSpPr/>
          <p:nvPr/>
        </p:nvSpPr>
        <p:spPr>
          <a:xfrm>
            <a:off x="8057616" y="3280757"/>
            <a:ext cx="708454" cy="700217"/>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atin typeface="Verdana" panose="020B0604030504040204" pitchFamily="34" charset="0"/>
            </a:endParaRPr>
          </a:p>
        </p:txBody>
      </p:sp>
      <p:sp>
        <p:nvSpPr>
          <p:cNvPr id="15" name="Oval 14">
            <a:extLst>
              <a:ext uri="{FF2B5EF4-FFF2-40B4-BE49-F238E27FC236}">
                <a16:creationId xmlns:a16="http://schemas.microsoft.com/office/drawing/2014/main" id="{D7AB3155-76C5-81FF-E24E-BA76B158BE66}"/>
              </a:ext>
            </a:extLst>
          </p:cNvPr>
          <p:cNvSpPr/>
          <p:nvPr/>
        </p:nvSpPr>
        <p:spPr>
          <a:xfrm>
            <a:off x="4047481" y="2678115"/>
            <a:ext cx="258871" cy="2081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16" name="Oval 15">
            <a:extLst>
              <a:ext uri="{FF2B5EF4-FFF2-40B4-BE49-F238E27FC236}">
                <a16:creationId xmlns:a16="http://schemas.microsoft.com/office/drawing/2014/main" id="{9A9F13EC-F525-4F96-BFC1-CA531CA18EA0}"/>
              </a:ext>
            </a:extLst>
          </p:cNvPr>
          <p:cNvSpPr/>
          <p:nvPr/>
        </p:nvSpPr>
        <p:spPr>
          <a:xfrm>
            <a:off x="3792221" y="3304662"/>
            <a:ext cx="383821" cy="374391"/>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17" name="Oval 16">
            <a:extLst>
              <a:ext uri="{FF2B5EF4-FFF2-40B4-BE49-F238E27FC236}">
                <a16:creationId xmlns:a16="http://schemas.microsoft.com/office/drawing/2014/main" id="{7A79C00B-2EE1-7A2F-E15C-908A6DD6DB59}"/>
              </a:ext>
            </a:extLst>
          </p:cNvPr>
          <p:cNvSpPr/>
          <p:nvPr/>
        </p:nvSpPr>
        <p:spPr>
          <a:xfrm>
            <a:off x="9630434" y="3373788"/>
            <a:ext cx="297324" cy="279657"/>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20" name="Oval 19">
            <a:extLst>
              <a:ext uri="{FF2B5EF4-FFF2-40B4-BE49-F238E27FC236}">
                <a16:creationId xmlns:a16="http://schemas.microsoft.com/office/drawing/2014/main" id="{5A9C48FF-C479-59C2-4F50-BCD4FACCFF8B}"/>
              </a:ext>
            </a:extLst>
          </p:cNvPr>
          <p:cNvSpPr/>
          <p:nvPr/>
        </p:nvSpPr>
        <p:spPr>
          <a:xfrm>
            <a:off x="9799196" y="2652507"/>
            <a:ext cx="258871" cy="2081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21" name="Oval 20">
            <a:extLst>
              <a:ext uri="{FF2B5EF4-FFF2-40B4-BE49-F238E27FC236}">
                <a16:creationId xmlns:a16="http://schemas.microsoft.com/office/drawing/2014/main" id="{277D0EFC-1C66-6D34-D8E0-EE7A5B708CE4}"/>
              </a:ext>
            </a:extLst>
          </p:cNvPr>
          <p:cNvSpPr/>
          <p:nvPr/>
        </p:nvSpPr>
        <p:spPr>
          <a:xfrm>
            <a:off x="7290799" y="1479044"/>
            <a:ext cx="469557" cy="465439"/>
          </a:xfrm>
          <a:prstGeom prst="ellipse">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atin typeface="Verdana" panose="020B0604030504040204" pitchFamily="34" charset="0"/>
            </a:endParaRPr>
          </a:p>
        </p:txBody>
      </p:sp>
      <p:sp>
        <p:nvSpPr>
          <p:cNvPr id="22" name="Oval 21">
            <a:extLst>
              <a:ext uri="{FF2B5EF4-FFF2-40B4-BE49-F238E27FC236}">
                <a16:creationId xmlns:a16="http://schemas.microsoft.com/office/drawing/2014/main" id="{68CAB551-7495-7690-61D1-8B7DA92384FF}"/>
              </a:ext>
            </a:extLst>
          </p:cNvPr>
          <p:cNvSpPr/>
          <p:nvPr/>
        </p:nvSpPr>
        <p:spPr>
          <a:xfrm rot="4500000">
            <a:off x="1404608" y="1500746"/>
            <a:ext cx="486030" cy="465439"/>
          </a:xfrm>
          <a:prstGeom prst="ellipse">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atin typeface="Verdana" panose="020B0604030504040204" pitchFamily="34" charset="0"/>
            </a:endParaRPr>
          </a:p>
        </p:txBody>
      </p:sp>
      <p:sp>
        <p:nvSpPr>
          <p:cNvPr id="18" name="TextBox 17">
            <a:extLst>
              <a:ext uri="{FF2B5EF4-FFF2-40B4-BE49-F238E27FC236}">
                <a16:creationId xmlns:a16="http://schemas.microsoft.com/office/drawing/2014/main" id="{AAE6674A-F2F3-6B22-9C6B-0D3D807CED7C}"/>
              </a:ext>
            </a:extLst>
          </p:cNvPr>
          <p:cNvSpPr txBox="1"/>
          <p:nvPr/>
        </p:nvSpPr>
        <p:spPr>
          <a:xfrm>
            <a:off x="0" y="6457890"/>
            <a:ext cx="336339" cy="400110"/>
          </a:xfrm>
          <a:prstGeom prst="rect">
            <a:avLst/>
          </a:prstGeom>
          <a:solidFill>
            <a:srgbClr val="75BAB2"/>
          </a:solidFill>
        </p:spPr>
        <p:txBody>
          <a:bodyPr wrap="square" lIns="91440" tIns="45720" rIns="91440" bIns="45720" rtlCol="0" anchor="t">
            <a:spAutoFit/>
          </a:bodyPr>
          <a:lstStyle/>
          <a:p>
            <a:r>
              <a:rPr lang="en-US" sz="2000">
                <a:latin typeface="Verdana" panose="020B0604030504040204" pitchFamily="34" charset="0"/>
                <a:ea typeface="Verdana" panose="020B0604030504040204" pitchFamily="34" charset="0"/>
                <a:cs typeface="Verdana" panose="020B0604030504040204" pitchFamily="34" charset="0"/>
              </a:rPr>
              <a:t>7</a:t>
            </a:r>
          </a:p>
        </p:txBody>
      </p:sp>
    </p:spTree>
    <p:extLst>
      <p:ext uri="{BB962C8B-B14F-4D97-AF65-F5344CB8AC3E}">
        <p14:creationId xmlns:p14="http://schemas.microsoft.com/office/powerpoint/2010/main" val="240198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283E91DF-3BBE-C1E9-59BC-8FE3F6BDC690}"/>
            </a:ext>
          </a:extLst>
        </p:cNvPr>
        <p:cNvGrpSpPr/>
        <p:nvPr/>
      </p:nvGrpSpPr>
      <p:grpSpPr>
        <a:xfrm>
          <a:off x="0" y="0"/>
          <a:ext cx="0" cy="0"/>
          <a:chOff x="0" y="0"/>
          <a:chExt cx="0" cy="0"/>
        </a:xfrm>
      </p:grpSpPr>
      <p:sp>
        <p:nvSpPr>
          <p:cNvPr id="8" name="Object 14">
            <a:extLst>
              <a:ext uri="{FF2B5EF4-FFF2-40B4-BE49-F238E27FC236}">
                <a16:creationId xmlns:a16="http://schemas.microsoft.com/office/drawing/2014/main" id="{302CAF2B-9C11-A1AB-D251-206A5EC2CC19}"/>
              </a:ext>
            </a:extLst>
          </p:cNvPr>
          <p:cNvSpPr/>
          <p:nvPr/>
        </p:nvSpPr>
        <p:spPr>
          <a:xfrm>
            <a:off x="6069664" y="5853743"/>
            <a:ext cx="6119288" cy="1008233"/>
          </a:xfrm>
          <a:prstGeom prst="rect">
            <a:avLst/>
          </a:prstGeom>
          <a:solidFill>
            <a:srgbClr val="FEC088"/>
          </a:solidFill>
        </p:spPr>
        <p:txBody>
          <a:bodyPr/>
          <a:lstStyle/>
          <a:p>
            <a:endParaRPr lang="en-US">
              <a:latin typeface="Verdana" panose="020B0604030504040204" pitchFamily="34" charset="0"/>
            </a:endParaRPr>
          </a:p>
        </p:txBody>
      </p:sp>
      <p:sp>
        <p:nvSpPr>
          <p:cNvPr id="6" name="Object 14">
            <a:extLst>
              <a:ext uri="{FF2B5EF4-FFF2-40B4-BE49-F238E27FC236}">
                <a16:creationId xmlns:a16="http://schemas.microsoft.com/office/drawing/2014/main" id="{7F00FB38-67BB-1D00-5CB6-28C309C270DE}"/>
              </a:ext>
            </a:extLst>
          </p:cNvPr>
          <p:cNvSpPr/>
          <p:nvPr/>
        </p:nvSpPr>
        <p:spPr>
          <a:xfrm>
            <a:off x="0" y="5848053"/>
            <a:ext cx="5658446" cy="1008233"/>
          </a:xfrm>
          <a:prstGeom prst="rect">
            <a:avLst/>
          </a:prstGeom>
          <a:solidFill>
            <a:srgbClr val="FEC088"/>
          </a:solidFill>
        </p:spPr>
        <p:txBody>
          <a:bodyPr/>
          <a:lstStyle/>
          <a:p>
            <a:endParaRPr lang="en-US">
              <a:latin typeface="Verdana" panose="020B0604030504040204" pitchFamily="34" charset="0"/>
            </a:endParaRPr>
          </a:p>
        </p:txBody>
      </p:sp>
      <p:sp>
        <p:nvSpPr>
          <p:cNvPr id="2" name="Object 1">
            <a:extLst>
              <a:ext uri="{FF2B5EF4-FFF2-40B4-BE49-F238E27FC236}">
                <a16:creationId xmlns:a16="http://schemas.microsoft.com/office/drawing/2014/main" id="{E06D5D24-25C9-7242-0FC7-43DC969E326B}"/>
              </a:ext>
            </a:extLst>
          </p:cNvPr>
          <p:cNvSpPr/>
          <p:nvPr/>
        </p:nvSpPr>
        <p:spPr>
          <a:xfrm>
            <a:off x="0" y="231686"/>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Exploratory Data Analysis</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5" name="Object 4">
            <a:extLst>
              <a:ext uri="{FF2B5EF4-FFF2-40B4-BE49-F238E27FC236}">
                <a16:creationId xmlns:a16="http://schemas.microsoft.com/office/drawing/2014/main" id="{8DE55324-54C7-A17E-D3AD-75B655FCE3A3}"/>
              </a:ext>
            </a:extLst>
          </p:cNvPr>
          <p:cNvSpPr/>
          <p:nvPr/>
        </p:nvSpPr>
        <p:spPr>
          <a:xfrm>
            <a:off x="295201" y="3896016"/>
            <a:ext cx="3980455" cy="265815"/>
          </a:xfrm>
          <a:prstGeom prst="rect">
            <a:avLst/>
          </a:prstGeom>
          <a:noFill/>
        </p:spPr>
        <p:txBody>
          <a:bodyPr wrap="square" lIns="0" tIns="0" rIns="0" bIns="0" rtlCol="0" anchor="t"/>
          <a:lstStyle/>
          <a:p>
            <a:pPr algn="ctr">
              <a:lnSpc>
                <a:spcPts val="2094"/>
              </a:lnSpc>
              <a:buNone/>
            </a:pPr>
            <a:endParaRPr lang="en-US">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 name="Object 8">
            <a:extLst>
              <a:ext uri="{FF2B5EF4-FFF2-40B4-BE49-F238E27FC236}">
                <a16:creationId xmlns:a16="http://schemas.microsoft.com/office/drawing/2014/main" id="{8A13C0EA-712E-7BA2-C925-38A2EEF1DFFE}"/>
              </a:ext>
            </a:extLst>
          </p:cNvPr>
          <p:cNvSpPr/>
          <p:nvPr/>
        </p:nvSpPr>
        <p:spPr>
          <a:xfrm>
            <a:off x="286467" y="4532486"/>
            <a:ext cx="5371980" cy="808243"/>
          </a:xfrm>
          <a:prstGeom prst="rect">
            <a:avLst/>
          </a:prstGeom>
          <a:noFill/>
        </p:spPr>
        <p:txBody>
          <a:bodyPr wrap="square" lIns="0" tIns="0" rIns="0" bIns="0" rtlCol="0" anchor="t"/>
          <a:lstStyle/>
          <a:p>
            <a:pPr algn="ctr"/>
            <a:r>
              <a:rPr lang="en-US" sz="2500" b="1">
                <a:solidFill>
                  <a:srgbClr val="FFFFFF"/>
                </a:solidFill>
                <a:latin typeface="Verdana"/>
                <a:ea typeface="Verdana"/>
              </a:rPr>
              <a:t>Units Reimbursed vs. Population over the years</a:t>
            </a:r>
            <a:endParaRPr lang="en-US">
              <a:latin typeface="Verdana" panose="020B0604030504040204" pitchFamily="34" charset="0"/>
            </a:endParaRPr>
          </a:p>
        </p:txBody>
      </p:sp>
      <p:sp>
        <p:nvSpPr>
          <p:cNvPr id="10" name="Object 9">
            <a:extLst>
              <a:ext uri="{FF2B5EF4-FFF2-40B4-BE49-F238E27FC236}">
                <a16:creationId xmlns:a16="http://schemas.microsoft.com/office/drawing/2014/main" id="{2D8DA0CB-C81A-0EF8-3577-C609C2530622}"/>
              </a:ext>
            </a:extLst>
          </p:cNvPr>
          <p:cNvSpPr/>
          <p:nvPr/>
        </p:nvSpPr>
        <p:spPr>
          <a:xfrm>
            <a:off x="200058" y="5950566"/>
            <a:ext cx="5261403" cy="803396"/>
          </a:xfrm>
          <a:prstGeom prst="rect">
            <a:avLst/>
          </a:prstGeom>
          <a:noFill/>
        </p:spPr>
        <p:txBody>
          <a:bodyPr wrap="square" lIns="0" tIns="0" rIns="0" bIns="0" rtlCol="0" anchor="t"/>
          <a:lstStyle/>
          <a:p>
            <a:pPr algn="ctr">
              <a:spcBef>
                <a:spcPts val="772"/>
              </a:spcBef>
            </a:pPr>
            <a:r>
              <a:rPr lang="en-US" sz="2200">
                <a:solidFill>
                  <a:schemeClr val="tx1">
                    <a:alpha val="80000"/>
                  </a:schemeClr>
                </a:solidFill>
                <a:latin typeface="Verdana"/>
                <a:ea typeface="Verdana"/>
              </a:rPr>
              <a:t>On average, as population increases, so does units reimbursed.</a:t>
            </a:r>
          </a:p>
        </p:txBody>
      </p:sp>
      <p:sp>
        <p:nvSpPr>
          <p:cNvPr id="13" name="Object 12">
            <a:extLst>
              <a:ext uri="{FF2B5EF4-FFF2-40B4-BE49-F238E27FC236}">
                <a16:creationId xmlns:a16="http://schemas.microsoft.com/office/drawing/2014/main" id="{564D255D-C924-1A15-61C9-6E18DC8469FB}"/>
              </a:ext>
            </a:extLst>
          </p:cNvPr>
          <p:cNvSpPr/>
          <p:nvPr/>
        </p:nvSpPr>
        <p:spPr>
          <a:xfrm>
            <a:off x="6069664" y="4514299"/>
            <a:ext cx="5878748" cy="844616"/>
          </a:xfrm>
          <a:prstGeom prst="rect">
            <a:avLst/>
          </a:prstGeom>
          <a:noFill/>
        </p:spPr>
        <p:txBody>
          <a:bodyPr wrap="square" lIns="0" tIns="0" rIns="0" bIns="0" rtlCol="0" anchor="t"/>
          <a:lstStyle/>
          <a:p>
            <a:pPr algn="ctr"/>
            <a:r>
              <a:rPr lang="en-US" sz="2500" b="1">
                <a:solidFill>
                  <a:srgbClr val="FFFFFF"/>
                </a:solidFill>
                <a:latin typeface="Verdana"/>
                <a:ea typeface="Verdana"/>
                <a:cs typeface="Verdana" panose="020B0604030504040204" pitchFamily="34" charset="0"/>
              </a:rPr>
              <a:t>Top Drug by Units Reimbursed (2024)</a:t>
            </a:r>
            <a:endParaRPr lang="en-US" sz="2500" b="1">
              <a:latin typeface="Verdana"/>
              <a:ea typeface="Verdana"/>
              <a:cs typeface="Verdana" panose="020B0604030504040204" pitchFamily="34" charset="0"/>
            </a:endParaRPr>
          </a:p>
        </p:txBody>
      </p:sp>
      <p:sp>
        <p:nvSpPr>
          <p:cNvPr id="14" name="Object 13">
            <a:extLst>
              <a:ext uri="{FF2B5EF4-FFF2-40B4-BE49-F238E27FC236}">
                <a16:creationId xmlns:a16="http://schemas.microsoft.com/office/drawing/2014/main" id="{28AA1064-3310-6C4A-C6F2-450EE7779096}"/>
              </a:ext>
            </a:extLst>
          </p:cNvPr>
          <p:cNvSpPr/>
          <p:nvPr/>
        </p:nvSpPr>
        <p:spPr>
          <a:xfrm>
            <a:off x="6266673" y="5955213"/>
            <a:ext cx="5725269" cy="798749"/>
          </a:xfrm>
          <a:prstGeom prst="rect">
            <a:avLst/>
          </a:prstGeom>
          <a:noFill/>
        </p:spPr>
        <p:txBody>
          <a:bodyPr wrap="square" lIns="0" tIns="0" rIns="0" bIns="0" rtlCol="0" anchor="t"/>
          <a:lstStyle/>
          <a:p>
            <a:pPr algn="ctr">
              <a:spcBef>
                <a:spcPts val="772"/>
              </a:spcBef>
              <a:buNone/>
            </a:pPr>
            <a:r>
              <a:rPr lang="en-US" sz="2200">
                <a:latin typeface="Verdana"/>
                <a:ea typeface="Verdana"/>
                <a:cs typeface="Verdana" panose="020B0604030504040204" pitchFamily="34" charset="0"/>
              </a:rPr>
              <a:t>U.S. map showing top drug reimbursed in the U.S. is Sodium Chloride.</a:t>
            </a:r>
          </a:p>
        </p:txBody>
      </p:sp>
      <p:pic>
        <p:nvPicPr>
          <p:cNvPr id="4" name="Picture 3">
            <a:extLst>
              <a:ext uri="{FF2B5EF4-FFF2-40B4-BE49-F238E27FC236}">
                <a16:creationId xmlns:a16="http://schemas.microsoft.com/office/drawing/2014/main" id="{A2F5980D-1530-ADC1-AAE2-AAA5CDB7A0F0}"/>
              </a:ext>
            </a:extLst>
          </p:cNvPr>
          <p:cNvPicPr>
            <a:picLocks noChangeAspect="1"/>
          </p:cNvPicPr>
          <p:nvPr/>
        </p:nvPicPr>
        <p:blipFill>
          <a:blip r:embed="rId3"/>
          <a:srcRect l="3141" t="-119" r="1180" b="3073"/>
          <a:stretch/>
        </p:blipFill>
        <p:spPr>
          <a:xfrm>
            <a:off x="6069664" y="1024530"/>
            <a:ext cx="5878748" cy="3376679"/>
          </a:xfrm>
          <a:prstGeom prst="rect">
            <a:avLst/>
          </a:prstGeom>
        </p:spPr>
      </p:pic>
      <p:pic>
        <p:nvPicPr>
          <p:cNvPr id="7" name="Picture 6">
            <a:extLst>
              <a:ext uri="{FF2B5EF4-FFF2-40B4-BE49-F238E27FC236}">
                <a16:creationId xmlns:a16="http://schemas.microsoft.com/office/drawing/2014/main" id="{59F77C61-ECD5-4A3F-4907-0B95DDAD18AC}"/>
              </a:ext>
            </a:extLst>
          </p:cNvPr>
          <p:cNvPicPr>
            <a:picLocks noChangeAspect="1"/>
          </p:cNvPicPr>
          <p:nvPr/>
        </p:nvPicPr>
        <p:blipFill>
          <a:blip r:embed="rId4"/>
          <a:stretch>
            <a:fillRect/>
          </a:stretch>
        </p:blipFill>
        <p:spPr>
          <a:xfrm>
            <a:off x="286466" y="1051036"/>
            <a:ext cx="5371980" cy="3350173"/>
          </a:xfrm>
          <a:prstGeom prst="rect">
            <a:avLst/>
          </a:prstGeom>
        </p:spPr>
      </p:pic>
      <p:sp>
        <p:nvSpPr>
          <p:cNvPr id="12" name="Rectangle 11">
            <a:extLst>
              <a:ext uri="{FF2B5EF4-FFF2-40B4-BE49-F238E27FC236}">
                <a16:creationId xmlns:a16="http://schemas.microsoft.com/office/drawing/2014/main" id="{F8C2FE11-1B9A-6F1D-E046-EE4CEE9C2A27}"/>
              </a:ext>
            </a:extLst>
          </p:cNvPr>
          <p:cNvSpPr/>
          <p:nvPr/>
        </p:nvSpPr>
        <p:spPr>
          <a:xfrm>
            <a:off x="697684" y="1517270"/>
            <a:ext cx="2985674" cy="723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Verdana" panose="020B0604030504040204" pitchFamily="34" charset="0"/>
                <a:ea typeface="Verdana" panose="020B0604030504040204" pitchFamily="34" charset="0"/>
                <a:cs typeface="Verdana" panose="020B0604030504040204" pitchFamily="34" charset="0"/>
              </a:rPr>
              <a:t>     Population (Billion)</a:t>
            </a:r>
          </a:p>
          <a:p>
            <a:r>
              <a:rPr lang="en-US" sz="1400">
                <a:solidFill>
                  <a:schemeClr val="tx1"/>
                </a:solidFill>
                <a:latin typeface="Verdana" panose="020B0604030504040204" pitchFamily="34" charset="0"/>
                <a:ea typeface="Verdana" panose="020B0604030504040204" pitchFamily="34" charset="0"/>
                <a:cs typeface="Verdana" panose="020B0604030504040204" pitchFamily="34" charset="0"/>
              </a:rPr>
              <a:t>     Units Reimbursed (Billion)</a:t>
            </a:r>
          </a:p>
        </p:txBody>
      </p:sp>
      <p:sp>
        <p:nvSpPr>
          <p:cNvPr id="15" name="Rectangle 14">
            <a:extLst>
              <a:ext uri="{FF2B5EF4-FFF2-40B4-BE49-F238E27FC236}">
                <a16:creationId xmlns:a16="http://schemas.microsoft.com/office/drawing/2014/main" id="{AA6756F1-402B-49C5-671A-BFDF63C743E0}"/>
              </a:ext>
            </a:extLst>
          </p:cNvPr>
          <p:cNvSpPr/>
          <p:nvPr/>
        </p:nvSpPr>
        <p:spPr>
          <a:xfrm>
            <a:off x="918234" y="1705030"/>
            <a:ext cx="150712" cy="129574"/>
          </a:xfrm>
          <a:prstGeom prst="rect">
            <a:avLst/>
          </a:prstGeom>
          <a:solidFill>
            <a:srgbClr val="31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17" name="Rectangle 16">
            <a:extLst>
              <a:ext uri="{FF2B5EF4-FFF2-40B4-BE49-F238E27FC236}">
                <a16:creationId xmlns:a16="http://schemas.microsoft.com/office/drawing/2014/main" id="{BC083742-094C-98AE-722F-D9B964A9C2C3}"/>
              </a:ext>
            </a:extLst>
          </p:cNvPr>
          <p:cNvSpPr/>
          <p:nvPr/>
        </p:nvSpPr>
        <p:spPr>
          <a:xfrm>
            <a:off x="918234" y="1937653"/>
            <a:ext cx="150712" cy="129574"/>
          </a:xfrm>
          <a:prstGeom prst="rect">
            <a:avLst/>
          </a:prstGeom>
          <a:solidFill>
            <a:srgbClr val="2F6A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sp>
        <p:nvSpPr>
          <p:cNvPr id="3" name="TextBox 2">
            <a:extLst>
              <a:ext uri="{FF2B5EF4-FFF2-40B4-BE49-F238E27FC236}">
                <a16:creationId xmlns:a16="http://schemas.microsoft.com/office/drawing/2014/main" id="{8F7B693C-CE76-65A5-0631-73CBF37403DF}"/>
              </a:ext>
            </a:extLst>
          </p:cNvPr>
          <p:cNvSpPr txBox="1"/>
          <p:nvPr/>
        </p:nvSpPr>
        <p:spPr>
          <a:xfrm>
            <a:off x="0" y="6457890"/>
            <a:ext cx="336339" cy="400110"/>
          </a:xfrm>
          <a:prstGeom prst="rect">
            <a:avLst/>
          </a:prstGeom>
          <a:solidFill>
            <a:srgbClr val="75BAB2"/>
          </a:solidFill>
        </p:spPr>
        <p:txBody>
          <a:bodyPr wrap="square" lIns="91440" tIns="45720" rIns="91440" bIns="45720" rtlCol="0" anchor="t">
            <a:spAutoFit/>
          </a:bodyPr>
          <a:lstStyle/>
          <a:p>
            <a:r>
              <a:rPr lang="en-US" sz="2000">
                <a:latin typeface="Verdana" panose="020B0604030504040204" pitchFamily="34" charset="0"/>
                <a:ea typeface="Verdana" panose="020B0604030504040204" pitchFamily="34" charset="0"/>
                <a:cs typeface="Verdana" panose="020B0604030504040204" pitchFamily="34" charset="0"/>
              </a:rPr>
              <a:t>8</a:t>
            </a:r>
          </a:p>
        </p:txBody>
      </p:sp>
    </p:spTree>
    <p:extLst>
      <p:ext uri="{BB962C8B-B14F-4D97-AF65-F5344CB8AC3E}">
        <p14:creationId xmlns:p14="http://schemas.microsoft.com/office/powerpoint/2010/main" val="187106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6666"/>
        </a:solidFill>
        <a:effectLst/>
      </p:bgPr>
    </p:bg>
    <p:spTree>
      <p:nvGrpSpPr>
        <p:cNvPr id="1" name="">
          <a:extLst>
            <a:ext uri="{FF2B5EF4-FFF2-40B4-BE49-F238E27FC236}">
              <a16:creationId xmlns:a16="http://schemas.microsoft.com/office/drawing/2014/main" id="{EAA0E4C1-780B-7329-441F-AAC1695D3BEB}"/>
            </a:ext>
          </a:extLst>
        </p:cNvPr>
        <p:cNvGrpSpPr/>
        <p:nvPr/>
      </p:nvGrpSpPr>
      <p:grpSpPr>
        <a:xfrm>
          <a:off x="0" y="0"/>
          <a:ext cx="0" cy="0"/>
          <a:chOff x="0" y="0"/>
          <a:chExt cx="0" cy="0"/>
        </a:xfrm>
      </p:grpSpPr>
      <p:sp>
        <p:nvSpPr>
          <p:cNvPr id="3" name="Object 14">
            <a:extLst>
              <a:ext uri="{FF2B5EF4-FFF2-40B4-BE49-F238E27FC236}">
                <a16:creationId xmlns:a16="http://schemas.microsoft.com/office/drawing/2014/main" id="{259A8C27-AF6B-F29E-8C63-D6383EDCAB51}"/>
              </a:ext>
            </a:extLst>
          </p:cNvPr>
          <p:cNvSpPr/>
          <p:nvPr/>
        </p:nvSpPr>
        <p:spPr>
          <a:xfrm>
            <a:off x="0" y="5848053"/>
            <a:ext cx="5083983" cy="1008233"/>
          </a:xfrm>
          <a:prstGeom prst="rect">
            <a:avLst/>
          </a:prstGeom>
          <a:solidFill>
            <a:srgbClr val="FEC088"/>
          </a:solidFill>
        </p:spPr>
        <p:txBody>
          <a:bodyPr/>
          <a:lstStyle/>
          <a:p>
            <a:endParaRPr lang="en-US">
              <a:latin typeface="Verdana" panose="020B0604030504040204" pitchFamily="34" charset="0"/>
            </a:endParaRPr>
          </a:p>
        </p:txBody>
      </p:sp>
      <p:sp>
        <p:nvSpPr>
          <p:cNvPr id="12" name="Object 14">
            <a:extLst>
              <a:ext uri="{FF2B5EF4-FFF2-40B4-BE49-F238E27FC236}">
                <a16:creationId xmlns:a16="http://schemas.microsoft.com/office/drawing/2014/main" id="{CFAED8C1-9EF0-2330-FC47-E6D266E202A5}"/>
              </a:ext>
            </a:extLst>
          </p:cNvPr>
          <p:cNvSpPr/>
          <p:nvPr/>
        </p:nvSpPr>
        <p:spPr>
          <a:xfrm>
            <a:off x="6069664" y="5848053"/>
            <a:ext cx="6119288" cy="1013923"/>
          </a:xfrm>
          <a:prstGeom prst="rect">
            <a:avLst/>
          </a:prstGeom>
          <a:solidFill>
            <a:srgbClr val="FEC088"/>
          </a:solidFill>
        </p:spPr>
        <p:txBody>
          <a:bodyPr/>
          <a:lstStyle/>
          <a:p>
            <a:endParaRPr lang="en-US">
              <a:latin typeface="Verdana" panose="020B0604030504040204" pitchFamily="34" charset="0"/>
            </a:endParaRPr>
          </a:p>
        </p:txBody>
      </p:sp>
      <p:sp>
        <p:nvSpPr>
          <p:cNvPr id="2" name="Object 1">
            <a:extLst>
              <a:ext uri="{FF2B5EF4-FFF2-40B4-BE49-F238E27FC236}">
                <a16:creationId xmlns:a16="http://schemas.microsoft.com/office/drawing/2014/main" id="{1C5F0FC7-2421-1245-7277-86DD08E77D13}"/>
              </a:ext>
            </a:extLst>
          </p:cNvPr>
          <p:cNvSpPr/>
          <p:nvPr/>
        </p:nvSpPr>
        <p:spPr>
          <a:xfrm>
            <a:off x="0" y="268262"/>
            <a:ext cx="12188952" cy="553874"/>
          </a:xfrm>
          <a:prstGeom prst="rect">
            <a:avLst/>
          </a:prstGeom>
          <a:noFill/>
        </p:spPr>
        <p:txBody>
          <a:bodyPr wrap="square" lIns="0" tIns="0" rIns="0" bIns="0" rtlCol="0" anchor="t"/>
          <a:lstStyle/>
          <a:p>
            <a:pPr algn="ctr">
              <a:lnSpc>
                <a:spcPts val="4362"/>
              </a:lnSpc>
              <a:buNone/>
            </a:pPr>
            <a:r>
              <a:rPr lang="en-US" sz="3750" b="1">
                <a:solidFill>
                  <a:srgbClr val="FFFFFF"/>
                </a:solidFill>
                <a:latin typeface="Verdana" panose="020B0604030504040204" pitchFamily="34" charset="0"/>
                <a:ea typeface="Verdana" panose="020B0604030504040204" pitchFamily="34" charset="0"/>
                <a:cs typeface="Verdana" panose="020B0604030504040204" pitchFamily="34" charset="0"/>
              </a:rPr>
              <a:t>Exploratory Data Analysis</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5" name="Object 4">
            <a:extLst>
              <a:ext uri="{FF2B5EF4-FFF2-40B4-BE49-F238E27FC236}">
                <a16:creationId xmlns:a16="http://schemas.microsoft.com/office/drawing/2014/main" id="{E0A157AF-4676-510D-1C0E-47DA31E55792}"/>
              </a:ext>
            </a:extLst>
          </p:cNvPr>
          <p:cNvSpPr/>
          <p:nvPr/>
        </p:nvSpPr>
        <p:spPr>
          <a:xfrm>
            <a:off x="-1098" y="4675345"/>
            <a:ext cx="5768999" cy="712147"/>
          </a:xfrm>
          <a:prstGeom prst="rect">
            <a:avLst/>
          </a:prstGeom>
          <a:noFill/>
        </p:spPr>
        <p:txBody>
          <a:bodyPr wrap="square" lIns="0" tIns="0" rIns="0" bIns="0" rtlCol="0" anchor="t"/>
          <a:lstStyle/>
          <a:p>
            <a:pPr algn="ctr"/>
            <a:r>
              <a:rPr lang="en-US" sz="2500" b="1">
                <a:solidFill>
                  <a:srgbClr val="FFFFFF"/>
                </a:solidFill>
                <a:latin typeface="Verdana"/>
                <a:ea typeface="Verdana"/>
              </a:rPr>
              <a:t>Units Reimbursed Across Different Temperature</a:t>
            </a:r>
            <a:endParaRPr lang="en-US" sz="2500">
              <a:latin typeface="Verdana" panose="020B0604030504040204" pitchFamily="34" charset="0"/>
            </a:endParaRPr>
          </a:p>
        </p:txBody>
      </p:sp>
      <p:sp>
        <p:nvSpPr>
          <p:cNvPr id="6" name="Object 5">
            <a:extLst>
              <a:ext uri="{FF2B5EF4-FFF2-40B4-BE49-F238E27FC236}">
                <a16:creationId xmlns:a16="http://schemas.microsoft.com/office/drawing/2014/main" id="{BE1DF9D1-9042-D4CF-9265-B85A02643EE5}"/>
              </a:ext>
            </a:extLst>
          </p:cNvPr>
          <p:cNvSpPr/>
          <p:nvPr/>
        </p:nvSpPr>
        <p:spPr>
          <a:xfrm>
            <a:off x="76689" y="5861303"/>
            <a:ext cx="4930604" cy="981732"/>
          </a:xfrm>
          <a:prstGeom prst="rect">
            <a:avLst/>
          </a:prstGeom>
          <a:noFill/>
        </p:spPr>
        <p:txBody>
          <a:bodyPr wrap="square" lIns="0" tIns="0" rIns="0" bIns="0" rtlCol="0" anchor="ctr"/>
          <a:lstStyle/>
          <a:p>
            <a:pPr algn="ctr">
              <a:spcBef>
                <a:spcPts val="772"/>
              </a:spcBef>
            </a:pPr>
            <a:r>
              <a:rPr lang="en-US" sz="2200">
                <a:solidFill>
                  <a:schemeClr val="tx1">
                    <a:alpha val="80000"/>
                  </a:schemeClr>
                </a:solidFill>
                <a:latin typeface="Verdana"/>
                <a:ea typeface="Verdana"/>
              </a:rPr>
              <a:t>As expected, cold weathers have the highest reimbursements.</a:t>
            </a:r>
          </a:p>
        </p:txBody>
      </p:sp>
      <p:sp>
        <p:nvSpPr>
          <p:cNvPr id="9" name="Object 8">
            <a:extLst>
              <a:ext uri="{FF2B5EF4-FFF2-40B4-BE49-F238E27FC236}">
                <a16:creationId xmlns:a16="http://schemas.microsoft.com/office/drawing/2014/main" id="{AA97A264-8E48-3F64-9FBE-A3F274048710}"/>
              </a:ext>
            </a:extLst>
          </p:cNvPr>
          <p:cNvSpPr/>
          <p:nvPr/>
        </p:nvSpPr>
        <p:spPr>
          <a:xfrm>
            <a:off x="5994489" y="4672105"/>
            <a:ext cx="5861171" cy="531630"/>
          </a:xfrm>
          <a:prstGeom prst="rect">
            <a:avLst/>
          </a:prstGeom>
          <a:noFill/>
        </p:spPr>
        <p:txBody>
          <a:bodyPr wrap="square" lIns="0" tIns="0" rIns="0" bIns="0" rtlCol="0" anchor="t"/>
          <a:lstStyle/>
          <a:p>
            <a:pPr algn="ctr"/>
            <a:r>
              <a:rPr lang="en-US" sz="2500" b="1">
                <a:solidFill>
                  <a:srgbClr val="FFFFFF"/>
                </a:solidFill>
                <a:latin typeface="Verdana"/>
                <a:ea typeface="Verdana"/>
                <a:cs typeface="Verdana" panose="020B0604030504040204" pitchFamily="34" charset="0"/>
              </a:rPr>
              <a:t>Units Reimbursed by Region</a:t>
            </a:r>
            <a:endParaRPr lang="en-US" sz="2500" b="1">
              <a:latin typeface="Verdana"/>
              <a:ea typeface="Verdana"/>
              <a:cs typeface="Verdana" panose="020B0604030504040204" pitchFamily="34" charset="0"/>
            </a:endParaRPr>
          </a:p>
        </p:txBody>
      </p:sp>
      <p:sp>
        <p:nvSpPr>
          <p:cNvPr id="10" name="Object 9">
            <a:extLst>
              <a:ext uri="{FF2B5EF4-FFF2-40B4-BE49-F238E27FC236}">
                <a16:creationId xmlns:a16="http://schemas.microsoft.com/office/drawing/2014/main" id="{6C40489E-1311-78A8-8610-683FC590B74C}"/>
              </a:ext>
            </a:extLst>
          </p:cNvPr>
          <p:cNvSpPr/>
          <p:nvPr/>
        </p:nvSpPr>
        <p:spPr>
          <a:xfrm>
            <a:off x="6096000" y="5853744"/>
            <a:ext cx="6092952" cy="974328"/>
          </a:xfrm>
          <a:prstGeom prst="rect">
            <a:avLst/>
          </a:prstGeom>
          <a:noFill/>
        </p:spPr>
        <p:txBody>
          <a:bodyPr wrap="square" lIns="0" tIns="0" rIns="0" bIns="0" rtlCol="0" anchor="ctr"/>
          <a:lstStyle/>
          <a:p>
            <a:pPr algn="ctr">
              <a:spcBef>
                <a:spcPts val="772"/>
              </a:spcBef>
            </a:pPr>
            <a:r>
              <a:rPr lang="en-US" sz="2200">
                <a:latin typeface="Verdana"/>
                <a:ea typeface="Verdana"/>
              </a:rPr>
              <a:t>Units reimbursed according to population, grouped by regions</a:t>
            </a:r>
            <a:endParaRPr lang="en-US" sz="2200">
              <a:latin typeface="Verdana" panose="020B0604030504040204" pitchFamily="34" charset="0"/>
            </a:endParaRPr>
          </a:p>
        </p:txBody>
      </p:sp>
      <p:pic>
        <p:nvPicPr>
          <p:cNvPr id="4" name="Picture 3">
            <a:extLst>
              <a:ext uri="{FF2B5EF4-FFF2-40B4-BE49-F238E27FC236}">
                <a16:creationId xmlns:a16="http://schemas.microsoft.com/office/drawing/2014/main" id="{CD5BBEB3-3127-DB99-683F-F6A38917FE5F}"/>
              </a:ext>
            </a:extLst>
          </p:cNvPr>
          <p:cNvPicPr>
            <a:picLocks noChangeAspect="1"/>
          </p:cNvPicPr>
          <p:nvPr/>
        </p:nvPicPr>
        <p:blipFill>
          <a:blip r:embed="rId3"/>
          <a:srcRect t="1628" r="61"/>
          <a:stretch/>
        </p:blipFill>
        <p:spPr>
          <a:xfrm>
            <a:off x="5994489" y="1068049"/>
            <a:ext cx="5861171" cy="3567991"/>
          </a:xfrm>
          <a:prstGeom prst="rect">
            <a:avLst/>
          </a:prstGeom>
        </p:spPr>
      </p:pic>
      <p:pic>
        <p:nvPicPr>
          <p:cNvPr id="8" name="Picture 7">
            <a:extLst>
              <a:ext uri="{FF2B5EF4-FFF2-40B4-BE49-F238E27FC236}">
                <a16:creationId xmlns:a16="http://schemas.microsoft.com/office/drawing/2014/main" id="{6E3ABB44-B3B0-1D16-4568-8A4B0ACF3AE9}"/>
              </a:ext>
            </a:extLst>
          </p:cNvPr>
          <p:cNvPicPr>
            <a:picLocks noChangeAspect="1"/>
          </p:cNvPicPr>
          <p:nvPr/>
        </p:nvPicPr>
        <p:blipFill>
          <a:blip r:embed="rId4"/>
          <a:srcRect l="3061" b="3528"/>
          <a:stretch/>
        </p:blipFill>
        <p:spPr>
          <a:xfrm>
            <a:off x="517082" y="1087650"/>
            <a:ext cx="4566901" cy="3528791"/>
          </a:xfrm>
          <a:prstGeom prst="rect">
            <a:avLst/>
          </a:prstGeom>
        </p:spPr>
      </p:pic>
      <p:sp>
        <p:nvSpPr>
          <p:cNvPr id="11" name="TextBox 10">
            <a:extLst>
              <a:ext uri="{FF2B5EF4-FFF2-40B4-BE49-F238E27FC236}">
                <a16:creationId xmlns:a16="http://schemas.microsoft.com/office/drawing/2014/main" id="{C6A0B4C5-5FAB-567B-80E3-B84FF85EA276}"/>
              </a:ext>
            </a:extLst>
          </p:cNvPr>
          <p:cNvSpPr txBox="1"/>
          <p:nvPr/>
        </p:nvSpPr>
        <p:spPr>
          <a:xfrm>
            <a:off x="0" y="6457890"/>
            <a:ext cx="336339" cy="400110"/>
          </a:xfrm>
          <a:prstGeom prst="rect">
            <a:avLst/>
          </a:prstGeom>
          <a:solidFill>
            <a:srgbClr val="75BAB2"/>
          </a:solidFill>
        </p:spPr>
        <p:txBody>
          <a:bodyPr wrap="square" lIns="91440" tIns="45720" rIns="91440" bIns="45720" rtlCol="0" anchor="t">
            <a:spAutoFit/>
          </a:bodyPr>
          <a:lstStyle/>
          <a:p>
            <a:r>
              <a:rPr lang="en-US" sz="2000">
                <a:latin typeface="Verdana" panose="020B0604030504040204" pitchFamily="34" charset="0"/>
                <a:ea typeface="Verdana" panose="020B0604030504040204" pitchFamily="34" charset="0"/>
                <a:cs typeface="Verdana" panose="020B0604030504040204" pitchFamily="34" charset="0"/>
              </a:rPr>
              <a:t>9</a:t>
            </a:r>
          </a:p>
        </p:txBody>
      </p:sp>
    </p:spTree>
    <p:extLst>
      <p:ext uri="{BB962C8B-B14F-4D97-AF65-F5344CB8AC3E}">
        <p14:creationId xmlns:p14="http://schemas.microsoft.com/office/powerpoint/2010/main" val="907069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2013</Words>
  <Application>Microsoft Macintosh PowerPoint</Application>
  <PresentationFormat>Widescreen</PresentationFormat>
  <Paragraphs>449</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Verdana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Dosage Disparities Medicaid Reimbursement Trends and Predictive Insights</dc:title>
  <dc:subject>Dosage Disparities Medicaid Reimbursement Trends and Predictive Insights</dc:subject>
  <dc:creator>charaniaraheela@gmail.com</dc:creator>
  <cp:lastModifiedBy>Raheela Charania</cp:lastModifiedBy>
  <cp:revision>9</cp:revision>
  <dcterms:created xsi:type="dcterms:W3CDTF">2025-04-28T03:24:43Z</dcterms:created>
  <dcterms:modified xsi:type="dcterms:W3CDTF">2025-05-21T04:33:02Z</dcterms:modified>
</cp:coreProperties>
</file>